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handoutMasterIdLst>
    <p:handoutMasterId r:id="rId5"/>
  </p:handoutMasterIdLst>
  <p:sldIdLst>
    <p:sldId id="257" r:id="rId2"/>
    <p:sldId id="258" r:id="rId3"/>
  </p:sldIdLst>
  <p:sldSz cx="9144000" cy="6858000" type="letter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684" y="9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122" d="100"/>
          <a:sy n="122" d="100"/>
        </p:scale>
        <p:origin x="2515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BFB3F3D5-14E0-4A53-B0AD-34CDF36E9F2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763573A-F520-4238-8232-49E061F31A8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5180013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FD3F29-0886-4938-B421-98CBA73226EE}" type="datetimeFigureOut">
              <a:rPr lang="en-US" smtClean="0"/>
              <a:t>2/6/2021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16B4049-44CC-42D8-B919-69F6A9765EB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5D0B265-A0D7-413F-BB46-42952B5BC55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A4B3E0-1670-48DC-A7D3-BCCC7CB810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261977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6D79EA-8E46-4029-B6AE-051970A8DEE4}" type="datetimeFigureOut">
              <a:rPr lang="en-US" smtClean="0"/>
              <a:t>2/6/2021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028950" y="857250"/>
            <a:ext cx="30861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7081E1-0DBE-4166-ABE6-ED38A45C25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9575731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840789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arlahgroup.com/drug-of-the-week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hyperlink" Target="https://www.sarlahgroup.com/" TargetMode="Externa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Picture 25">
            <a:hlinkClick r:id="rId3"/>
            <a:extLst>
              <a:ext uri="{FF2B5EF4-FFF2-40B4-BE49-F238E27FC236}">
                <a16:creationId xmlns:a16="http://schemas.microsoft.com/office/drawing/2014/main" id="{9D936D82-4769-4E7B-89D2-21646681F2C2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268275" y="15529"/>
            <a:ext cx="1134109" cy="521244"/>
          </a:xfrm>
          <a:prstGeom prst="rect">
            <a:avLst/>
          </a:prstGeom>
        </p:spPr>
      </p:pic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736336DD-1D7E-4020-B98D-739AB2CCDC5D}"/>
              </a:ext>
            </a:extLst>
          </p:cNvPr>
          <p:cNvCxnSpPr>
            <a:cxnSpLocks/>
          </p:cNvCxnSpPr>
          <p:nvPr userDrawn="1"/>
        </p:nvCxnSpPr>
        <p:spPr>
          <a:xfrm>
            <a:off x="32307" y="6570418"/>
            <a:ext cx="906785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" name="Group 6">
            <a:extLst>
              <a:ext uri="{FF2B5EF4-FFF2-40B4-BE49-F238E27FC236}">
                <a16:creationId xmlns:a16="http://schemas.microsoft.com/office/drawing/2014/main" id="{4570AE2D-DA02-4C68-B103-13CAD629554D}"/>
              </a:ext>
            </a:extLst>
          </p:cNvPr>
          <p:cNvGrpSpPr/>
          <p:nvPr userDrawn="1"/>
        </p:nvGrpSpPr>
        <p:grpSpPr>
          <a:xfrm>
            <a:off x="34212" y="482252"/>
            <a:ext cx="9065947" cy="0"/>
            <a:chOff x="-81993" y="482252"/>
            <a:chExt cx="9065947" cy="0"/>
          </a:xfrm>
        </p:grpSpPr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394FB455-9279-477E-A4BF-F742922B86A1}"/>
                </a:ext>
              </a:extLst>
            </p:cNvPr>
            <p:cNvCxnSpPr>
              <a:cxnSpLocks/>
            </p:cNvCxnSpPr>
            <p:nvPr/>
          </p:nvCxnSpPr>
          <p:spPr>
            <a:xfrm>
              <a:off x="908685" y="482252"/>
              <a:ext cx="8075269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631727EF-5029-4486-AC0A-D90C3F2F2DFE}"/>
                </a:ext>
              </a:extLst>
            </p:cNvPr>
            <p:cNvCxnSpPr>
              <a:cxnSpLocks/>
            </p:cNvCxnSpPr>
            <p:nvPr/>
          </p:nvCxnSpPr>
          <p:spPr>
            <a:xfrm>
              <a:off x="-81993" y="482252"/>
              <a:ext cx="348693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8" name="Picture 7">
            <a:hlinkClick r:id="rId5"/>
            <a:extLst>
              <a:ext uri="{FF2B5EF4-FFF2-40B4-BE49-F238E27FC236}">
                <a16:creationId xmlns:a16="http://schemas.microsoft.com/office/drawing/2014/main" id="{836EE350-1789-4A00-9A59-34B4353A996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32" r="17615"/>
          <a:stretch/>
        </p:blipFill>
        <p:spPr>
          <a:xfrm>
            <a:off x="8219971" y="27125"/>
            <a:ext cx="911503" cy="443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00143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.bin"/><Relationship Id="rId3" Type="http://schemas.openxmlformats.org/officeDocument/2006/relationships/image" Target="../media/image3.emf"/><Relationship Id="rId7" Type="http://schemas.openxmlformats.org/officeDocument/2006/relationships/image" Target="../media/image7.svg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11" Type="http://schemas.openxmlformats.org/officeDocument/2006/relationships/image" Target="../media/image9.emf"/><Relationship Id="rId5" Type="http://schemas.openxmlformats.org/officeDocument/2006/relationships/image" Target="../media/image5.jpeg"/><Relationship Id="rId10" Type="http://schemas.openxmlformats.org/officeDocument/2006/relationships/oleObject" Target="../embeddings/oleObject3.bin"/><Relationship Id="rId4" Type="http://schemas.openxmlformats.org/officeDocument/2006/relationships/image" Target="../media/image4.jpeg"/><Relationship Id="rId9" Type="http://schemas.openxmlformats.org/officeDocument/2006/relationships/image" Target="../media/image8.e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emf"/><Relationship Id="rId3" Type="http://schemas.openxmlformats.org/officeDocument/2006/relationships/image" Target="../media/image10.emf"/><Relationship Id="rId7" Type="http://schemas.openxmlformats.org/officeDocument/2006/relationships/oleObject" Target="../embeddings/oleObject6.bin"/><Relationship Id="rId2" Type="http://schemas.openxmlformats.org/officeDocument/2006/relationships/oleObject" Target="../embeddings/oleObject4.bin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emf"/><Relationship Id="rId11" Type="http://schemas.openxmlformats.org/officeDocument/2006/relationships/image" Target="../media/image15.gif"/><Relationship Id="rId5" Type="http://schemas.openxmlformats.org/officeDocument/2006/relationships/oleObject" Target="../embeddings/oleObject5.bin"/><Relationship Id="rId10" Type="http://schemas.openxmlformats.org/officeDocument/2006/relationships/image" Target="../media/image14.emf"/><Relationship Id="rId4" Type="http://schemas.openxmlformats.org/officeDocument/2006/relationships/image" Target="../media/image11.jpeg"/><Relationship Id="rId9" Type="http://schemas.openxmlformats.org/officeDocument/2006/relationships/oleObject" Target="../embeddings/oleObject7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C28F4E-69A0-46BF-98FC-58A0EC633F8B}"/>
              </a:ext>
            </a:extLst>
          </p:cNvPr>
          <p:cNvSpPr txBox="1">
            <a:spLocks/>
          </p:cNvSpPr>
          <p:nvPr/>
        </p:nvSpPr>
        <p:spPr>
          <a:xfrm>
            <a:off x="90031" y="6588952"/>
            <a:ext cx="1001922" cy="18136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39F3D21-6A0C-4751-8280-9AD57E5C7CD2}" type="datetimeFigureOut">
              <a:rPr lang="en-US" sz="1200" smtClean="0"/>
              <a:pPr/>
              <a:t>2/6/2021</a:t>
            </a:fld>
            <a:endParaRPr lang="en-US" sz="1200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26821B-0D94-4642-BBE5-71917ECD2120}"/>
              </a:ext>
            </a:extLst>
          </p:cNvPr>
          <p:cNvSpPr txBox="1">
            <a:spLocks/>
          </p:cNvSpPr>
          <p:nvPr/>
        </p:nvSpPr>
        <p:spPr>
          <a:xfrm>
            <a:off x="3028950" y="6588952"/>
            <a:ext cx="3086100" cy="270568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Peter Ryffel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602FCE-8352-4AF7-91BB-69EB766A3046}"/>
              </a:ext>
            </a:extLst>
          </p:cNvPr>
          <p:cNvSpPr txBox="1">
            <a:spLocks/>
          </p:cNvSpPr>
          <p:nvPr/>
        </p:nvSpPr>
        <p:spPr>
          <a:xfrm>
            <a:off x="8803465" y="6588952"/>
            <a:ext cx="296694" cy="270568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CAA67A10-58D6-4763-AACD-EA60A257528B}" type="slidenum">
              <a:rPr lang="en-US" sz="1200" smtClean="0">
                <a:latin typeface="Arial" panose="020B0604020202020204" pitchFamily="34" charset="0"/>
                <a:cs typeface="Arial" panose="020B0604020202020204" pitchFamily="34" charset="0"/>
              </a:rPr>
              <a:pPr/>
              <a:t>1</a:t>
            </a:fld>
            <a:endParaRPr lang="en-US" sz="1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D0192A8C-3651-43B1-AEB4-8F5997C87294}"/>
              </a:ext>
            </a:extLst>
          </p:cNvPr>
          <p:cNvSpPr txBox="1">
            <a:spLocks/>
          </p:cNvSpPr>
          <p:nvPr/>
        </p:nvSpPr>
        <p:spPr>
          <a:xfrm>
            <a:off x="685800" y="87683"/>
            <a:ext cx="7772400" cy="394569"/>
          </a:xfrm>
          <a:prstGeom prst="rect">
            <a:avLst/>
          </a:prstGeom>
        </p:spPr>
        <p:txBody>
          <a:bodyPr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dirty="0"/>
              <a:t>Vericiguat (</a:t>
            </a:r>
            <a:r>
              <a:rPr lang="en-US" dirty="0" err="1"/>
              <a:t>Verquvo</a:t>
            </a:r>
            <a:r>
              <a:rPr lang="en-US" dirty="0"/>
              <a:t>) Merck</a:t>
            </a:r>
          </a:p>
        </p:txBody>
      </p:sp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B419BA6B-DB21-4479-AFA5-62D63620CFC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95866612"/>
              </p:ext>
            </p:extLst>
          </p:nvPr>
        </p:nvGraphicFramePr>
        <p:xfrm>
          <a:off x="3494968" y="570328"/>
          <a:ext cx="2463800" cy="1833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S ChemDraw Drawing" r:id="rId2" imgW="2464047" imgH="1833136" progId="ChemDraw.Document.6.0">
                  <p:embed/>
                </p:oleObj>
              </mc:Choice>
              <mc:Fallback>
                <p:oleObj name="CS ChemDraw Drawing" r:id="rId2" imgW="2464047" imgH="1833136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3494968" y="570328"/>
                        <a:ext cx="2463800" cy="18335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050" name="Picture 2">
            <a:extLst>
              <a:ext uri="{FF2B5EF4-FFF2-40B4-BE49-F238E27FC236}">
                <a16:creationId xmlns:a16="http://schemas.microsoft.com/office/drawing/2014/main" id="{B7F41BAA-5A5D-4679-BB07-E60F82745F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31" y="552783"/>
            <a:ext cx="3254748" cy="18686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image">
            <a:extLst>
              <a:ext uri="{FF2B5EF4-FFF2-40B4-BE49-F238E27FC236}">
                <a16:creationId xmlns:a16="http://schemas.microsoft.com/office/drawing/2014/main" id="{B1AC979E-1798-4CA8-8E0D-4564CEA8FA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31" y="2523422"/>
            <a:ext cx="4125890" cy="3945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Graphic 6">
            <a:extLst>
              <a:ext uri="{FF2B5EF4-FFF2-40B4-BE49-F238E27FC236}">
                <a16:creationId xmlns:a16="http://schemas.microsoft.com/office/drawing/2014/main" id="{2F294F8F-760F-44D6-A833-8D3D0DEC889D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rcRect l="13858" r="14461"/>
          <a:stretch/>
        </p:blipFill>
        <p:spPr>
          <a:xfrm>
            <a:off x="6400800" y="348119"/>
            <a:ext cx="2286000" cy="2277979"/>
          </a:xfrm>
          <a:prstGeom prst="rect">
            <a:avLst/>
          </a:prstGeom>
        </p:spPr>
      </p:pic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267F046-383F-484F-8E69-93B6C917DB65}"/>
              </a:ext>
            </a:extLst>
          </p:cNvPr>
          <p:cNvCxnSpPr>
            <a:cxnSpLocks/>
          </p:cNvCxnSpPr>
          <p:nvPr/>
        </p:nvCxnSpPr>
        <p:spPr>
          <a:xfrm flipH="1">
            <a:off x="12032" y="2475294"/>
            <a:ext cx="9100159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F432D4B8-B237-44C4-94CC-83B1915E9AFF}"/>
              </a:ext>
            </a:extLst>
          </p:cNvPr>
          <p:cNvSpPr txBox="1"/>
          <p:nvPr/>
        </p:nvSpPr>
        <p:spPr>
          <a:xfrm>
            <a:off x="4215921" y="2536448"/>
            <a:ext cx="4644189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Tx/>
              <a:buChar char="-"/>
            </a:pP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Nitric oxide (NO) is a cardiovascular signaling molecule that interacts with soluble guanylate cyclase (</a:t>
            </a:r>
            <a:r>
              <a:rPr lang="en-US" sz="1000" dirty="0" err="1">
                <a:latin typeface="Arial" panose="020B0604020202020204" pitchFamily="34" charset="0"/>
                <a:cs typeface="Arial" panose="020B0604020202020204" pitchFamily="34" charset="0"/>
              </a:rPr>
              <a:t>sGC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) and induces vasodilation</a:t>
            </a:r>
          </a:p>
          <a:p>
            <a:pPr marL="171450" indent="-171450">
              <a:buFontTx/>
              <a:buChar char="-"/>
            </a:pP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 patients with cardiovascular diseases, reactive oxygen species oxidize </a:t>
            </a:r>
            <a:r>
              <a:rPr lang="en-US" sz="1000" dirty="0" err="1">
                <a:latin typeface="Arial" panose="020B0604020202020204" pitchFamily="34" charset="0"/>
                <a:cs typeface="Arial" panose="020B0604020202020204" pitchFamily="34" charset="0"/>
              </a:rPr>
              <a:t>sGC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 and prevent stimulation by NO</a:t>
            </a:r>
          </a:p>
          <a:p>
            <a:pPr marL="171450" indent="-171450">
              <a:buFontTx/>
              <a:buChar char="-"/>
            </a:pP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Increasing NO concentration is insufficient to treat cardiovascular diseases because of this deactivation of </a:t>
            </a:r>
            <a:r>
              <a:rPr lang="en-US" sz="1000" dirty="0" err="1">
                <a:latin typeface="Arial" panose="020B0604020202020204" pitchFamily="34" charset="0"/>
                <a:cs typeface="Arial" panose="020B0604020202020204" pitchFamily="34" charset="0"/>
              </a:rPr>
              <a:t>sGC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171450" indent="-171450">
              <a:buFontTx/>
              <a:buChar char="-"/>
            </a:pP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Two types of </a:t>
            </a:r>
            <a:r>
              <a:rPr lang="en-US" sz="1000" dirty="0" err="1">
                <a:latin typeface="Arial" panose="020B0604020202020204" pitchFamily="34" charset="0"/>
                <a:cs typeface="Arial" panose="020B0604020202020204" pitchFamily="34" charset="0"/>
              </a:rPr>
              <a:t>sGC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 targeting small molecules:</a:t>
            </a:r>
          </a:p>
          <a:p>
            <a:pPr marL="628650" lvl="1" indent="-171450">
              <a:buFontTx/>
              <a:buChar char="-"/>
            </a:pP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Stimulator – make active </a:t>
            </a:r>
            <a:r>
              <a:rPr lang="en-US" sz="1000" dirty="0" err="1">
                <a:latin typeface="Arial" panose="020B0604020202020204" pitchFamily="34" charset="0"/>
                <a:cs typeface="Arial" panose="020B0604020202020204" pitchFamily="34" charset="0"/>
              </a:rPr>
              <a:t>sGC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 more sensitive to NO and can independently activate native </a:t>
            </a:r>
            <a:r>
              <a:rPr lang="en-US" sz="1000" dirty="0" err="1">
                <a:latin typeface="Arial" panose="020B0604020202020204" pitchFamily="34" charset="0"/>
                <a:cs typeface="Arial" panose="020B0604020202020204" pitchFamily="34" charset="0"/>
              </a:rPr>
              <a:t>sGC</a:t>
            </a:r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28650" lvl="1" indent="-171450">
              <a:buFontTx/>
              <a:buChar char="-"/>
            </a:pP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Activator – can induce conversion of GTP to cGMP in heme-free </a:t>
            </a:r>
            <a:r>
              <a:rPr lang="en-US" sz="1000" dirty="0" err="1">
                <a:latin typeface="Arial" panose="020B0604020202020204" pitchFamily="34" charset="0"/>
                <a:cs typeface="Arial" panose="020B0604020202020204" pitchFamily="34" charset="0"/>
              </a:rPr>
              <a:t>sGC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, promoting vasodilation even with reduced NO </a:t>
            </a:r>
            <a:r>
              <a:rPr lang="en-US" sz="1000" dirty="0" err="1">
                <a:latin typeface="Arial" panose="020B0604020202020204" pitchFamily="34" charset="0"/>
                <a:cs typeface="Arial" panose="020B0604020202020204" pitchFamily="34" charset="0"/>
              </a:rPr>
              <a:t>bioavalability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</p:txBody>
      </p:sp>
      <p:graphicFrame>
        <p:nvGraphicFramePr>
          <p:cNvPr id="16" name="Object 15">
            <a:extLst>
              <a:ext uri="{FF2B5EF4-FFF2-40B4-BE49-F238E27FC236}">
                <a16:creationId xmlns:a16="http://schemas.microsoft.com/office/drawing/2014/main" id="{B7AA7008-D9A1-4BD1-A9D1-A6BAB97FF6A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09633457"/>
              </p:ext>
            </p:extLst>
          </p:nvPr>
        </p:nvGraphicFramePr>
        <p:xfrm>
          <a:off x="7826067" y="4634154"/>
          <a:ext cx="1216025" cy="165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S ChemDraw Drawing" r:id="rId8" imgW="1215649" imgH="1650256" progId="ChemDraw.Document.6.0">
                  <p:embed/>
                </p:oleObj>
              </mc:Choice>
              <mc:Fallback>
                <p:oleObj name="CS ChemDraw Drawing" r:id="rId8" imgW="1215649" imgH="1650256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7826067" y="4634154"/>
                        <a:ext cx="1216025" cy="1651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>
            <a:extLst>
              <a:ext uri="{FF2B5EF4-FFF2-40B4-BE49-F238E27FC236}">
                <a16:creationId xmlns:a16="http://schemas.microsoft.com/office/drawing/2014/main" id="{9BB0A362-52F9-4623-8641-83471127166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1869490"/>
              </p:ext>
            </p:extLst>
          </p:nvPr>
        </p:nvGraphicFramePr>
        <p:xfrm>
          <a:off x="4359460" y="4629752"/>
          <a:ext cx="1050925" cy="165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S ChemDraw Drawing" r:id="rId10" imgW="1051511" imgH="1650256" progId="ChemDraw.Document.6.0">
                  <p:embed/>
                </p:oleObj>
              </mc:Choice>
              <mc:Fallback>
                <p:oleObj name="CS ChemDraw Drawing" r:id="rId10" imgW="1051511" imgH="1650256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4359460" y="4629752"/>
                        <a:ext cx="1050925" cy="1651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Table 19">
            <a:extLst>
              <a:ext uri="{FF2B5EF4-FFF2-40B4-BE49-F238E27FC236}">
                <a16:creationId xmlns:a16="http://schemas.microsoft.com/office/drawing/2014/main" id="{782719D5-9092-424C-A2E5-2724F4E0C92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1696200"/>
              </p:ext>
            </p:extLst>
          </p:nvPr>
        </p:nvGraphicFramePr>
        <p:xfrm>
          <a:off x="5572673" y="4582026"/>
          <a:ext cx="2091106" cy="1758491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1045553">
                  <a:extLst>
                    <a:ext uri="{9D8B030D-6E8A-4147-A177-3AD203B41FA5}">
                      <a16:colId xmlns:a16="http://schemas.microsoft.com/office/drawing/2014/main" val="1546244925"/>
                    </a:ext>
                  </a:extLst>
                </a:gridCol>
                <a:gridCol w="1045553">
                  <a:extLst>
                    <a:ext uri="{9D8B030D-6E8A-4147-A177-3AD203B41FA5}">
                      <a16:colId xmlns:a16="http://schemas.microsoft.com/office/drawing/2014/main" val="2656710280"/>
                    </a:ext>
                  </a:extLst>
                </a:gridCol>
              </a:tblGrid>
              <a:tr h="264971">
                <a:tc>
                  <a:txBody>
                    <a:bodyPr/>
                    <a:lstStyle/>
                    <a:p>
                      <a:r>
                        <a:rPr lang="en-US" sz="1000" dirty="0" err="1"/>
                        <a:t>Riociguat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Vericiguat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9059099"/>
                  </a:ext>
                </a:extLst>
              </a:tr>
              <a:tr h="264971">
                <a:tc>
                  <a:txBody>
                    <a:bodyPr/>
                    <a:lstStyle/>
                    <a:p>
                      <a:r>
                        <a:rPr lang="en-US" sz="1000" dirty="0"/>
                        <a:t>Low metabolic stability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High metabolic stability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9522661"/>
                  </a:ext>
                </a:extLst>
              </a:tr>
              <a:tr h="264971">
                <a:tc>
                  <a:txBody>
                    <a:bodyPr/>
                    <a:lstStyle/>
                    <a:p>
                      <a:r>
                        <a:rPr lang="en-US" sz="1000" dirty="0"/>
                        <a:t>Modest bioavailability and activity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High activity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9668829"/>
                  </a:ext>
                </a:extLst>
              </a:tr>
              <a:tr h="264971">
                <a:tc>
                  <a:txBody>
                    <a:bodyPr/>
                    <a:lstStyle/>
                    <a:p>
                      <a:r>
                        <a:rPr lang="en-US" sz="1000" dirty="0"/>
                        <a:t>Limited application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Approved for wide range of diseases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65793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997345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21">
            <a:extLst>
              <a:ext uri="{FF2B5EF4-FFF2-40B4-BE49-F238E27FC236}">
                <a16:creationId xmlns:a16="http://schemas.microsoft.com/office/drawing/2014/main" id="{72DB65D3-54EC-4C44-A66B-81E3CF06F1AA}"/>
              </a:ext>
            </a:extLst>
          </p:cNvPr>
          <p:cNvSpPr txBox="1"/>
          <p:nvPr/>
        </p:nvSpPr>
        <p:spPr>
          <a:xfrm>
            <a:off x="3822425" y="3201092"/>
            <a:ext cx="5277734" cy="332480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C28F4E-69A0-46BF-98FC-58A0EC633F8B}"/>
              </a:ext>
            </a:extLst>
          </p:cNvPr>
          <p:cNvSpPr txBox="1">
            <a:spLocks/>
          </p:cNvSpPr>
          <p:nvPr/>
        </p:nvSpPr>
        <p:spPr>
          <a:xfrm>
            <a:off x="90031" y="6588952"/>
            <a:ext cx="1001922" cy="18136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39F3D21-6A0C-4751-8280-9AD57E5C7CD2}" type="datetimeFigureOut">
              <a:rPr lang="en-US" sz="1200" smtClean="0"/>
              <a:pPr/>
              <a:t>2/6/2021</a:t>
            </a:fld>
            <a:endParaRPr lang="en-US" sz="1200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26821B-0D94-4642-BBE5-71917ECD2120}"/>
              </a:ext>
            </a:extLst>
          </p:cNvPr>
          <p:cNvSpPr txBox="1">
            <a:spLocks/>
          </p:cNvSpPr>
          <p:nvPr/>
        </p:nvSpPr>
        <p:spPr>
          <a:xfrm>
            <a:off x="3028950" y="6588952"/>
            <a:ext cx="3086100" cy="270568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Peter Ryffel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602FCE-8352-4AF7-91BB-69EB766A3046}"/>
              </a:ext>
            </a:extLst>
          </p:cNvPr>
          <p:cNvSpPr txBox="1">
            <a:spLocks/>
          </p:cNvSpPr>
          <p:nvPr/>
        </p:nvSpPr>
        <p:spPr>
          <a:xfrm>
            <a:off x="8803465" y="6588952"/>
            <a:ext cx="296694" cy="270568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CAA67A10-58D6-4763-AACD-EA60A257528B}" type="slidenum">
              <a:rPr lang="en-US" sz="1200" smtClean="0">
                <a:latin typeface="Arial" panose="020B0604020202020204" pitchFamily="34" charset="0"/>
                <a:cs typeface="Arial" panose="020B0604020202020204" pitchFamily="34" charset="0"/>
              </a:rPr>
              <a:pPr/>
              <a:t>2</a:t>
            </a:fld>
            <a:endParaRPr lang="en-US" sz="1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D0192A8C-3651-43B1-AEB4-8F5997C87294}"/>
              </a:ext>
            </a:extLst>
          </p:cNvPr>
          <p:cNvSpPr txBox="1">
            <a:spLocks/>
          </p:cNvSpPr>
          <p:nvPr/>
        </p:nvSpPr>
        <p:spPr>
          <a:xfrm>
            <a:off x="685800" y="87683"/>
            <a:ext cx="7772400" cy="394569"/>
          </a:xfrm>
          <a:prstGeom prst="rect">
            <a:avLst/>
          </a:prstGeom>
        </p:spPr>
        <p:txBody>
          <a:bodyPr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dirty="0"/>
              <a:t>Vericiguat (</a:t>
            </a:r>
            <a:r>
              <a:rPr lang="en-US" dirty="0" err="1"/>
              <a:t>Verquvo</a:t>
            </a:r>
            <a:r>
              <a:rPr lang="en-US" dirty="0"/>
              <a:t>) Merck</a:t>
            </a:r>
          </a:p>
        </p:txBody>
      </p:sp>
      <p:graphicFrame>
        <p:nvGraphicFramePr>
          <p:cNvPr id="11" name="Object 10">
            <a:extLst>
              <a:ext uri="{FF2B5EF4-FFF2-40B4-BE49-F238E27FC236}">
                <a16:creationId xmlns:a16="http://schemas.microsoft.com/office/drawing/2014/main" id="{885FCF90-0FA9-4286-BA36-BA2AF5EF013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27809680"/>
              </p:ext>
            </p:extLst>
          </p:nvPr>
        </p:nvGraphicFramePr>
        <p:xfrm>
          <a:off x="92743" y="609600"/>
          <a:ext cx="8859838" cy="2570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S ChemDraw Drawing" r:id="rId2" imgW="8860309" imgH="2570568" progId="ChemDraw.Document.6.0">
                  <p:embed/>
                </p:oleObj>
              </mc:Choice>
              <mc:Fallback>
                <p:oleObj name="CS ChemDraw Drawing" r:id="rId2" imgW="8860309" imgH="2570568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92743" y="609600"/>
                        <a:ext cx="8859838" cy="25701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extBox 12">
            <a:extLst>
              <a:ext uri="{FF2B5EF4-FFF2-40B4-BE49-F238E27FC236}">
                <a16:creationId xmlns:a16="http://schemas.microsoft.com/office/drawing/2014/main" id="{93489028-EB04-434D-8386-BDF7ADAE6D52}"/>
              </a:ext>
            </a:extLst>
          </p:cNvPr>
          <p:cNvSpPr txBox="1"/>
          <p:nvPr/>
        </p:nvSpPr>
        <p:spPr>
          <a:xfrm>
            <a:off x="0" y="492864"/>
            <a:ext cx="91082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Synthesis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C4C4604A-2814-4042-A7FA-AF7987689C7B}"/>
              </a:ext>
            </a:extLst>
          </p:cNvPr>
          <p:cNvSpPr txBox="1"/>
          <p:nvPr/>
        </p:nvSpPr>
        <p:spPr>
          <a:xfrm>
            <a:off x="3824287" y="3178354"/>
            <a:ext cx="174278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Potency and Stability</a:t>
            </a:r>
          </a:p>
        </p:txBody>
      </p:sp>
      <p:pic>
        <p:nvPicPr>
          <p:cNvPr id="3074" name="Picture 2">
            <a:extLst>
              <a:ext uri="{FF2B5EF4-FFF2-40B4-BE49-F238E27FC236}">
                <a16:creationId xmlns:a16="http://schemas.microsoft.com/office/drawing/2014/main" id="{8DCDB35C-8916-4DF7-B14E-47451C599E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32475" y="3656907"/>
            <a:ext cx="3086100" cy="28059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5" name="Object 14">
            <a:extLst>
              <a:ext uri="{FF2B5EF4-FFF2-40B4-BE49-F238E27FC236}">
                <a16:creationId xmlns:a16="http://schemas.microsoft.com/office/drawing/2014/main" id="{CF70793A-4781-4141-BB04-C73B06B3654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7793118"/>
              </p:ext>
            </p:extLst>
          </p:nvPr>
        </p:nvGraphicFramePr>
        <p:xfrm>
          <a:off x="223563" y="3362986"/>
          <a:ext cx="3373437" cy="1054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S ChemDraw Drawing" r:id="rId5" imgW="3373909" imgH="1054319" progId="ChemDraw.Document.6.0">
                  <p:embed/>
                </p:oleObj>
              </mc:Choice>
              <mc:Fallback>
                <p:oleObj name="CS ChemDraw Drawing" r:id="rId5" imgW="3373909" imgH="1054319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23563" y="3362986"/>
                        <a:ext cx="3373437" cy="1054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>
            <a:extLst>
              <a:ext uri="{FF2B5EF4-FFF2-40B4-BE49-F238E27FC236}">
                <a16:creationId xmlns:a16="http://schemas.microsoft.com/office/drawing/2014/main" id="{EBE8788D-AAEA-4225-A3CC-17B9DC9A029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15637830"/>
              </p:ext>
            </p:extLst>
          </p:nvPr>
        </p:nvGraphicFramePr>
        <p:xfrm>
          <a:off x="3886138" y="3528315"/>
          <a:ext cx="1714500" cy="1493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S ChemDraw Drawing" r:id="rId7" imgW="1714377" imgH="1494571" progId="ChemDraw.Document.6.0">
                  <p:embed/>
                </p:oleObj>
              </mc:Choice>
              <mc:Fallback>
                <p:oleObj name="CS ChemDraw Drawing" r:id="rId7" imgW="1714377" imgH="1494571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886138" y="3528315"/>
                        <a:ext cx="1714500" cy="14938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>
            <a:extLst>
              <a:ext uri="{FF2B5EF4-FFF2-40B4-BE49-F238E27FC236}">
                <a16:creationId xmlns:a16="http://schemas.microsoft.com/office/drawing/2014/main" id="{F63B15BC-2D58-40B6-94D1-D87E6119B29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28943431"/>
              </p:ext>
            </p:extLst>
          </p:nvPr>
        </p:nvGraphicFramePr>
        <p:xfrm>
          <a:off x="4072669" y="4985999"/>
          <a:ext cx="1341437" cy="1082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S ChemDraw Drawing" r:id="rId9" imgW="1341120" imgH="1083091" progId="ChemDraw.Document.6.0">
                  <p:embed/>
                </p:oleObj>
              </mc:Choice>
              <mc:Fallback>
                <p:oleObj name="CS ChemDraw Drawing" r:id="rId9" imgW="1341120" imgH="1083091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4072669" y="4985999"/>
                        <a:ext cx="1341437" cy="10826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TextBox 22">
            <a:extLst>
              <a:ext uri="{FF2B5EF4-FFF2-40B4-BE49-F238E27FC236}">
                <a16:creationId xmlns:a16="http://schemas.microsoft.com/office/drawing/2014/main" id="{9CF8FC7D-0DCE-4378-91B6-E715B166F275}"/>
              </a:ext>
            </a:extLst>
          </p:cNvPr>
          <p:cNvSpPr txBox="1"/>
          <p:nvPr/>
        </p:nvSpPr>
        <p:spPr>
          <a:xfrm>
            <a:off x="3995069" y="6131729"/>
            <a:ext cx="178869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No oxidative metabolism!</a:t>
            </a:r>
          </a:p>
        </p:txBody>
      </p:sp>
      <p:pic>
        <p:nvPicPr>
          <p:cNvPr id="3076" name="Picture 4">
            <a:extLst>
              <a:ext uri="{FF2B5EF4-FFF2-40B4-BE49-F238E27FC236}">
                <a16:creationId xmlns:a16="http://schemas.microsoft.com/office/drawing/2014/main" id="{966ECCB1-65E9-4B41-9A10-59627926C7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751" y="4454476"/>
            <a:ext cx="3537249" cy="18322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243164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DOTW_template</Template>
  <TotalTime>95</TotalTime>
  <Words>146</Words>
  <Application>Microsoft Office PowerPoint</Application>
  <PresentationFormat>Letter Paper (8.5x11 in)</PresentationFormat>
  <Paragraphs>25</Paragraphs>
  <Slides>2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Office Theme</vt:lpstr>
      <vt:lpstr>CS ChemDraw Drawing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Ryffel, Peter</dc:creator>
  <cp:lastModifiedBy>Ryffel, Peter</cp:lastModifiedBy>
  <cp:revision>10</cp:revision>
  <dcterms:created xsi:type="dcterms:W3CDTF">2021-01-23T07:38:39Z</dcterms:created>
  <dcterms:modified xsi:type="dcterms:W3CDTF">2021-02-06T19:21:20Z</dcterms:modified>
</cp:coreProperties>
</file>