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3963" autoAdjust="0"/>
  </p:normalViewPr>
  <p:slideViewPr>
    <p:cSldViewPr snapToGrid="0">
      <p:cViewPr varScale="1">
        <p:scale>
          <a:sx n="64" d="100"/>
          <a:sy n="64" d="100"/>
        </p:scale>
        <p:origin x="13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25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103.emf"/><Relationship Id="rId7" Type="http://schemas.openxmlformats.org/officeDocument/2006/relationships/image" Target="../media/image107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Relationship Id="rId6" Type="http://schemas.openxmlformats.org/officeDocument/2006/relationships/image" Target="../media/image106.emf"/><Relationship Id="rId11" Type="http://schemas.openxmlformats.org/officeDocument/2006/relationships/image" Target="../media/image111.emf"/><Relationship Id="rId5" Type="http://schemas.openxmlformats.org/officeDocument/2006/relationships/image" Target="../media/image105.emf"/><Relationship Id="rId10" Type="http://schemas.openxmlformats.org/officeDocument/2006/relationships/image" Target="../media/image110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image" Target="../media/image114.emf"/><Relationship Id="rId7" Type="http://schemas.openxmlformats.org/officeDocument/2006/relationships/image" Target="../media/image118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Relationship Id="rId6" Type="http://schemas.openxmlformats.org/officeDocument/2006/relationships/image" Target="../media/image117.emf"/><Relationship Id="rId11" Type="http://schemas.openxmlformats.org/officeDocument/2006/relationships/image" Target="../media/image122.emf"/><Relationship Id="rId5" Type="http://schemas.openxmlformats.org/officeDocument/2006/relationships/image" Target="../media/image116.emf"/><Relationship Id="rId10" Type="http://schemas.openxmlformats.org/officeDocument/2006/relationships/image" Target="../media/image121.emf"/><Relationship Id="rId4" Type="http://schemas.openxmlformats.org/officeDocument/2006/relationships/image" Target="../media/image115.emf"/><Relationship Id="rId9" Type="http://schemas.openxmlformats.org/officeDocument/2006/relationships/image" Target="../media/image120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image" Target="../media/image125.emf"/><Relationship Id="rId7" Type="http://schemas.openxmlformats.org/officeDocument/2006/relationships/image" Target="../media/image129.emf"/><Relationship Id="rId12" Type="http://schemas.openxmlformats.org/officeDocument/2006/relationships/image" Target="../media/image134.emf"/><Relationship Id="rId2" Type="http://schemas.openxmlformats.org/officeDocument/2006/relationships/image" Target="../media/image124.emf"/><Relationship Id="rId1" Type="http://schemas.openxmlformats.org/officeDocument/2006/relationships/image" Target="../media/image123.emf"/><Relationship Id="rId6" Type="http://schemas.openxmlformats.org/officeDocument/2006/relationships/image" Target="../media/image128.emf"/><Relationship Id="rId11" Type="http://schemas.openxmlformats.org/officeDocument/2006/relationships/image" Target="../media/image133.emf"/><Relationship Id="rId5" Type="http://schemas.openxmlformats.org/officeDocument/2006/relationships/image" Target="../media/image127.emf"/><Relationship Id="rId10" Type="http://schemas.openxmlformats.org/officeDocument/2006/relationships/image" Target="../media/image132.emf"/><Relationship Id="rId4" Type="http://schemas.openxmlformats.org/officeDocument/2006/relationships/image" Target="../media/image126.emf"/><Relationship Id="rId9" Type="http://schemas.openxmlformats.org/officeDocument/2006/relationships/image" Target="../media/image1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18.emf"/><Relationship Id="rId16" Type="http://schemas.openxmlformats.org/officeDocument/2006/relationships/image" Target="../media/image32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image" Target="../media/image77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12" Type="http://schemas.openxmlformats.org/officeDocument/2006/relationships/image" Target="../media/image76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6" Type="http://schemas.openxmlformats.org/officeDocument/2006/relationships/image" Target="../media/image70.emf"/><Relationship Id="rId11" Type="http://schemas.openxmlformats.org/officeDocument/2006/relationships/image" Target="../media/image75.emf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11" Type="http://schemas.openxmlformats.org/officeDocument/2006/relationships/image" Target="../media/image88.emf"/><Relationship Id="rId5" Type="http://schemas.openxmlformats.org/officeDocument/2006/relationships/image" Target="../media/image82.emf"/><Relationship Id="rId10" Type="http://schemas.openxmlformats.org/officeDocument/2006/relationships/image" Target="../media/image87.emf"/><Relationship Id="rId4" Type="http://schemas.openxmlformats.org/officeDocument/2006/relationships/image" Target="../media/image81.emf"/><Relationship Id="rId9" Type="http://schemas.openxmlformats.org/officeDocument/2006/relationships/image" Target="../media/image86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12" Type="http://schemas.openxmlformats.org/officeDocument/2006/relationships/image" Target="../media/image100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6" Type="http://schemas.openxmlformats.org/officeDocument/2006/relationships/image" Target="../media/image94.emf"/><Relationship Id="rId11" Type="http://schemas.openxmlformats.org/officeDocument/2006/relationships/image" Target="../media/image99.emf"/><Relationship Id="rId5" Type="http://schemas.openxmlformats.org/officeDocument/2006/relationships/image" Target="../media/image93.emf"/><Relationship Id="rId10" Type="http://schemas.openxmlformats.org/officeDocument/2006/relationships/image" Target="../media/image98.emf"/><Relationship Id="rId4" Type="http://schemas.openxmlformats.org/officeDocument/2006/relationships/image" Target="../media/image92.emf"/><Relationship Id="rId9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B3F3D5-14E0-4A53-B0AD-34CDF36E9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3573A-F520-4238-8232-49E061F31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3F29-0886-4938-B421-98CBA73226EE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B4049-44CC-42D8-B919-69F6A9765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0B265-A0D7-413F-BB46-42952B5BC5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B3E0-1670-48DC-A7D3-BCCC7CB8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19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79EA-8E46-4029-B6AE-051970A8DEE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81E1-0DBE-4166-ABE6-ED38A45C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57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6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61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2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9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8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5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name came</a:t>
            </a:r>
            <a:r>
              <a:rPr lang="en-US" altLang="zh-CN" baseline="0" dirty="0" smtClean="0"/>
              <a:t> from its toxicity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lahgroup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4FB455-9279-477E-A4BF-F742922B86A1}"/>
              </a:ext>
            </a:extLst>
          </p:cNvPr>
          <p:cNvCxnSpPr>
            <a:cxnSpLocks/>
          </p:cNvCxnSpPr>
          <p:nvPr/>
        </p:nvCxnSpPr>
        <p:spPr>
          <a:xfrm>
            <a:off x="32307" y="470657"/>
            <a:ext cx="9067852" cy="11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336DD-1D7E-4020-B98D-739AB2CCDC5D}"/>
              </a:ext>
            </a:extLst>
          </p:cNvPr>
          <p:cNvCxnSpPr>
            <a:cxnSpLocks/>
          </p:cNvCxnSpPr>
          <p:nvPr userDrawn="1"/>
        </p:nvCxnSpPr>
        <p:spPr>
          <a:xfrm>
            <a:off x="32307" y="6570418"/>
            <a:ext cx="9067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D939A3CC-4029-4C61-8343-215CFE1F4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17615"/>
          <a:stretch/>
        </p:blipFill>
        <p:spPr>
          <a:xfrm>
            <a:off x="8219971" y="27125"/>
            <a:ext cx="911503" cy="4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hyperlink" Target="https://doi.org/10.3390/molecules2608234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21/np049899e" TargetMode="External"/><Relationship Id="rId5" Type="http://schemas.openxmlformats.org/officeDocument/2006/relationships/hyperlink" Target="https://doi.org/10.1002/med.21762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doi.org/10.1016/S1572-5995(05)80068-7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95.emf"/><Relationship Id="rId26" Type="http://schemas.openxmlformats.org/officeDocument/2006/relationships/image" Target="../media/image99.e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91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2.emf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4.emf"/><Relationship Id="rId20" Type="http://schemas.openxmlformats.org/officeDocument/2006/relationships/image" Target="../media/image96.emf"/><Relationship Id="rId29" Type="http://schemas.openxmlformats.org/officeDocument/2006/relationships/hyperlink" Target="https://doi.org/10.1038/s41557-023-01245-7" TargetMode="External"/><Relationship Id="rId1" Type="http://schemas.openxmlformats.org/officeDocument/2006/relationships/vmlDrawing" Target="../drawings/vmlDrawing9.vml"/><Relationship Id="rId6" Type="http://schemas.openxmlformats.org/officeDocument/2006/relationships/hyperlink" Target="https://doi.org/10.1016/j.phytochem.2006.11.029" TargetMode="External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98.emf"/><Relationship Id="rId5" Type="http://schemas.openxmlformats.org/officeDocument/2006/relationships/image" Target="../media/image89.emf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100.emf"/><Relationship Id="rId10" Type="http://schemas.openxmlformats.org/officeDocument/2006/relationships/image" Target="../media/image91.emf"/><Relationship Id="rId19" Type="http://schemas.openxmlformats.org/officeDocument/2006/relationships/oleObject" Target="../embeddings/oleObject90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93.emf"/><Relationship Id="rId22" Type="http://schemas.openxmlformats.org/officeDocument/2006/relationships/image" Target="../media/image97.emf"/><Relationship Id="rId27" Type="http://schemas.openxmlformats.org/officeDocument/2006/relationships/oleObject" Target="../embeddings/oleObject9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05.emf"/><Relationship Id="rId18" Type="http://schemas.openxmlformats.org/officeDocument/2006/relationships/oleObject" Target="../embeddings/oleObject102.bin"/><Relationship Id="rId26" Type="http://schemas.openxmlformats.org/officeDocument/2006/relationships/hyperlink" Target="https://doi.org/10.1021/jacs.5b06261" TargetMode="External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09.emf"/><Relationship Id="rId7" Type="http://schemas.openxmlformats.org/officeDocument/2006/relationships/image" Target="../media/image102.e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07.emf"/><Relationship Id="rId25" Type="http://schemas.openxmlformats.org/officeDocument/2006/relationships/image" Target="../media/image111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4.emf"/><Relationship Id="rId24" Type="http://schemas.openxmlformats.org/officeDocument/2006/relationships/oleObject" Target="../embeddings/oleObject105.bin"/><Relationship Id="rId5" Type="http://schemas.openxmlformats.org/officeDocument/2006/relationships/image" Target="../media/image101.emf"/><Relationship Id="rId15" Type="http://schemas.openxmlformats.org/officeDocument/2006/relationships/image" Target="../media/image106.emf"/><Relationship Id="rId23" Type="http://schemas.openxmlformats.org/officeDocument/2006/relationships/image" Target="../media/image110.e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08.e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3.e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118.emf"/><Relationship Id="rId26" Type="http://schemas.openxmlformats.org/officeDocument/2006/relationships/image" Target="../media/image122.e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114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15.emf"/><Relationship Id="rId17" Type="http://schemas.openxmlformats.org/officeDocument/2006/relationships/oleObject" Target="../embeddings/oleObject112.bin"/><Relationship Id="rId25" Type="http://schemas.openxmlformats.org/officeDocument/2006/relationships/oleObject" Target="../embeddings/oleObject1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7.emf"/><Relationship Id="rId20" Type="http://schemas.openxmlformats.org/officeDocument/2006/relationships/image" Target="../media/image119.emf"/><Relationship Id="rId1" Type="http://schemas.openxmlformats.org/officeDocument/2006/relationships/vmlDrawing" Target="../drawings/vmlDrawing11.vml"/><Relationship Id="rId6" Type="http://schemas.openxmlformats.org/officeDocument/2006/relationships/hyperlink" Target="https://doi.org/10.1016/j.phytochem.2006.11.029" TargetMode="External"/><Relationship Id="rId11" Type="http://schemas.openxmlformats.org/officeDocument/2006/relationships/oleObject" Target="../embeddings/oleObject109.bin"/><Relationship Id="rId24" Type="http://schemas.openxmlformats.org/officeDocument/2006/relationships/image" Target="../media/image121.emf"/><Relationship Id="rId5" Type="http://schemas.openxmlformats.org/officeDocument/2006/relationships/image" Target="../media/image112.emf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5.bin"/><Relationship Id="rId10" Type="http://schemas.openxmlformats.org/officeDocument/2006/relationships/image" Target="../media/image114.emf"/><Relationship Id="rId19" Type="http://schemas.openxmlformats.org/officeDocument/2006/relationships/oleObject" Target="../embeddings/oleObject113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16.emf"/><Relationship Id="rId22" Type="http://schemas.openxmlformats.org/officeDocument/2006/relationships/image" Target="../media/image120.emf"/><Relationship Id="rId27" Type="http://schemas.openxmlformats.org/officeDocument/2006/relationships/hyperlink" Target="https://doi.org/10.1021/jacs.1c1103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129.emf"/><Relationship Id="rId26" Type="http://schemas.openxmlformats.org/officeDocument/2006/relationships/image" Target="../media/image133.e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125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26.emf"/><Relationship Id="rId17" Type="http://schemas.openxmlformats.org/officeDocument/2006/relationships/oleObject" Target="../embeddings/oleObject123.bin"/><Relationship Id="rId25" Type="http://schemas.openxmlformats.org/officeDocument/2006/relationships/oleObject" Target="../embeddings/oleObject12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8.emf"/><Relationship Id="rId20" Type="http://schemas.openxmlformats.org/officeDocument/2006/relationships/image" Target="../media/image130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3.emf"/><Relationship Id="rId11" Type="http://schemas.openxmlformats.org/officeDocument/2006/relationships/oleObject" Target="../embeddings/oleObject120.bin"/><Relationship Id="rId24" Type="http://schemas.openxmlformats.org/officeDocument/2006/relationships/image" Target="../media/image132.emf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23" Type="http://schemas.openxmlformats.org/officeDocument/2006/relationships/oleObject" Target="../embeddings/oleObject126.bin"/><Relationship Id="rId28" Type="http://schemas.openxmlformats.org/officeDocument/2006/relationships/image" Target="../media/image134.emf"/><Relationship Id="rId10" Type="http://schemas.openxmlformats.org/officeDocument/2006/relationships/image" Target="../media/image125.emf"/><Relationship Id="rId19" Type="http://schemas.openxmlformats.org/officeDocument/2006/relationships/oleObject" Target="../embeddings/oleObject124.bin"/><Relationship Id="rId4" Type="http://schemas.openxmlformats.org/officeDocument/2006/relationships/hyperlink" Target="https://doi.org/10.1021/jacs.1c11038" TargetMode="External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27.emf"/><Relationship Id="rId22" Type="http://schemas.openxmlformats.org/officeDocument/2006/relationships/image" Target="../media/image131.emf"/><Relationship Id="rId27" Type="http://schemas.openxmlformats.org/officeDocument/2006/relationships/oleObject" Target="../embeddings/oleObject12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6" Type="http://schemas.openxmlformats.org/officeDocument/2006/relationships/hyperlink" Target="https://doi.org/10.1016/j.phytochem.2006.11.029" TargetMode="External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oleObject" Target="../embeddings/oleObject18.bin"/><Relationship Id="rId26" Type="http://schemas.openxmlformats.org/officeDocument/2006/relationships/image" Target="../media/image27.e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5.emf"/><Relationship Id="rId34" Type="http://schemas.openxmlformats.org/officeDocument/2006/relationships/image" Target="../media/image31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3.emf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0.emf"/><Relationship Id="rId24" Type="http://schemas.openxmlformats.org/officeDocument/2006/relationships/hyperlink" Target="https://doi.org/10.1021/ja00523a065" TargetMode="External"/><Relationship Id="rId32" Type="http://schemas.openxmlformats.org/officeDocument/2006/relationships/image" Target="../media/image3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image" Target="../media/image28.emf"/><Relationship Id="rId36" Type="http://schemas.openxmlformats.org/officeDocument/2006/relationships/image" Target="../media/image32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4.emf"/><Relationship Id="rId31" Type="http://schemas.openxmlformats.org/officeDocument/2006/relationships/oleObject" Target="../embeddings/oleObject2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29.emf"/><Relationship Id="rId35" Type="http://schemas.openxmlformats.org/officeDocument/2006/relationships/oleObject" Target="../embeddings/oleObject26.bin"/><Relationship Id="rId8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vmlDrawing" Target="../drawings/vmlDrawing4.vml"/><Relationship Id="rId6" Type="http://schemas.openxmlformats.org/officeDocument/2006/relationships/hyperlink" Target="https://doi.org/10.1039/B718754H" TargetMode="External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2.emf"/><Relationship Id="rId5" Type="http://schemas.openxmlformats.org/officeDocument/2006/relationships/image" Target="../media/image33.emf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35.emf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hyperlink" Target="https://doi.org/10.1021/ja00367a04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8.emf"/><Relationship Id="rId18" Type="http://schemas.openxmlformats.org/officeDocument/2006/relationships/image" Target="../media/image50.emf"/><Relationship Id="rId26" Type="http://schemas.openxmlformats.org/officeDocument/2006/relationships/image" Target="../media/image54.e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46.bin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29" Type="http://schemas.openxmlformats.org/officeDocument/2006/relationships/oleObject" Target="../embeddings/oleObject5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7.emf"/><Relationship Id="rId24" Type="http://schemas.openxmlformats.org/officeDocument/2006/relationships/image" Target="../media/image53.emf"/><Relationship Id="rId5" Type="http://schemas.openxmlformats.org/officeDocument/2006/relationships/image" Target="../media/image44.emf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28" Type="http://schemas.openxmlformats.org/officeDocument/2006/relationships/image" Target="../media/image55.emf"/><Relationship Id="rId10" Type="http://schemas.openxmlformats.org/officeDocument/2006/relationships/oleObject" Target="../embeddings/oleObject41.bin"/><Relationship Id="rId19" Type="http://schemas.openxmlformats.org/officeDocument/2006/relationships/oleObject" Target="../embeddings/oleObject45.bin"/><Relationship Id="rId31" Type="http://schemas.openxmlformats.org/officeDocument/2006/relationships/hyperlink" Target="https://doi.org/10.1021/jacs.1c12525" TargetMode="External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6.emf"/><Relationship Id="rId14" Type="http://schemas.openxmlformats.org/officeDocument/2006/relationships/hyperlink" Target="https://doi.org/10.1021/jo9919613" TargetMode="External"/><Relationship Id="rId22" Type="http://schemas.openxmlformats.org/officeDocument/2006/relationships/image" Target="../media/image52.emf"/><Relationship Id="rId27" Type="http://schemas.openxmlformats.org/officeDocument/2006/relationships/oleObject" Target="../embeddings/oleObject49.bin"/><Relationship Id="rId30" Type="http://schemas.openxmlformats.org/officeDocument/2006/relationships/image" Target="../media/image5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3.emf"/><Relationship Id="rId3" Type="http://schemas.openxmlformats.org/officeDocument/2006/relationships/notesSlide" Target="../notesSlides/notesSlide7.xml"/><Relationship Id="rId21" Type="http://schemas.openxmlformats.org/officeDocument/2006/relationships/hyperlink" Target="https://doi.org/10.1016/S0040-4039(97)00841-1" TargetMode="Externa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2.emf"/><Relationship Id="rId20" Type="http://schemas.openxmlformats.org/officeDocument/2006/relationships/image" Target="../media/image64.emf"/><Relationship Id="rId1" Type="http://schemas.openxmlformats.org/officeDocument/2006/relationships/vmlDrawing" Target="../drawings/vmlDrawing6.vml"/><Relationship Id="rId6" Type="http://schemas.openxmlformats.org/officeDocument/2006/relationships/hyperlink" Target="https://doi.org/10.1016/j.phytochem.2006.11.029" TargetMode="External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57.emf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9.emf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9.emf"/><Relationship Id="rId18" Type="http://schemas.openxmlformats.org/officeDocument/2006/relationships/hyperlink" Target="https://doi.org/10.1021/jacs.6b08902" TargetMode="External"/><Relationship Id="rId26" Type="http://schemas.openxmlformats.org/officeDocument/2006/relationships/image" Target="../media/image75.e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67.bin"/><Relationship Id="rId7" Type="http://schemas.openxmlformats.org/officeDocument/2006/relationships/image" Target="../media/image66.e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71.emf"/><Relationship Id="rId25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5.bin"/><Relationship Id="rId20" Type="http://schemas.openxmlformats.org/officeDocument/2006/relationships/image" Target="../media/image72.emf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8.emf"/><Relationship Id="rId24" Type="http://schemas.openxmlformats.org/officeDocument/2006/relationships/image" Target="../media/image74.emf"/><Relationship Id="rId5" Type="http://schemas.openxmlformats.org/officeDocument/2006/relationships/image" Target="../media/image65.emf"/><Relationship Id="rId15" Type="http://schemas.openxmlformats.org/officeDocument/2006/relationships/image" Target="../media/image70.emf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76.emf"/><Relationship Id="rId10" Type="http://schemas.openxmlformats.org/officeDocument/2006/relationships/oleObject" Target="../embeddings/oleObject62.bin"/><Relationship Id="rId19" Type="http://schemas.openxmlformats.org/officeDocument/2006/relationships/oleObject" Target="../embeddings/oleObject66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7.emf"/><Relationship Id="rId14" Type="http://schemas.openxmlformats.org/officeDocument/2006/relationships/oleObject" Target="../embeddings/oleObject64.bin"/><Relationship Id="rId22" Type="http://schemas.openxmlformats.org/officeDocument/2006/relationships/image" Target="../media/image73.emf"/><Relationship Id="rId27" Type="http://schemas.openxmlformats.org/officeDocument/2006/relationships/oleObject" Target="../embeddings/oleObject70.bin"/><Relationship Id="rId30" Type="http://schemas.openxmlformats.org/officeDocument/2006/relationships/image" Target="../media/image7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4.emf"/><Relationship Id="rId26" Type="http://schemas.openxmlformats.org/officeDocument/2006/relationships/image" Target="../media/image88.e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80.bin"/><Relationship Id="rId7" Type="http://schemas.openxmlformats.org/officeDocument/2006/relationships/image" Target="../media/image79.emf"/><Relationship Id="rId12" Type="http://schemas.openxmlformats.org/officeDocument/2006/relationships/hyperlink" Target="https://doi.org/10.1021/ja972549c" TargetMode="External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3.emf"/><Relationship Id="rId20" Type="http://schemas.openxmlformats.org/officeDocument/2006/relationships/image" Target="../media/image85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81.emf"/><Relationship Id="rId24" Type="http://schemas.openxmlformats.org/officeDocument/2006/relationships/image" Target="../media/image87.emf"/><Relationship Id="rId5" Type="http://schemas.openxmlformats.org/officeDocument/2006/relationships/image" Target="../media/image78.emf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10" Type="http://schemas.openxmlformats.org/officeDocument/2006/relationships/oleObject" Target="../embeddings/oleObject75.bin"/><Relationship Id="rId19" Type="http://schemas.openxmlformats.org/officeDocument/2006/relationships/oleObject" Target="../embeddings/oleObject79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0.emf"/><Relationship Id="rId14" Type="http://schemas.openxmlformats.org/officeDocument/2006/relationships/image" Target="../media/image82.emf"/><Relationship Id="rId22" Type="http://schemas.openxmlformats.org/officeDocument/2006/relationships/image" Target="../media/image86.emf"/><Relationship Id="rId27" Type="http://schemas.openxmlformats.org/officeDocument/2006/relationships/hyperlink" Target="https://doi.org/10.1021/acs.joc.7b029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895" y="2708413"/>
            <a:ext cx="4651513" cy="261647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482252"/>
            <a:ext cx="2780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  <a:p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228600" indent="-228600">
              <a:buAutoNum type="arabicPeriod"/>
            </a:pPr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Bioactivity &amp; Synthesis</a:t>
            </a:r>
          </a:p>
          <a:p>
            <a:pPr marL="228600" indent="-228600">
              <a:buAutoNum type="arabicPeriod"/>
            </a:pPr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2.1  </a:t>
            </a:r>
            <a:r>
              <a:rPr lang="en-US" altLang="zh-CN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Diterpenes</a:t>
            </a:r>
            <a:endParaRPr lang="en-US" altLang="zh-CN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2.2  Triterpenes</a:t>
            </a:r>
          </a:p>
          <a:p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2.3  Alkaloids</a:t>
            </a:r>
          </a:p>
          <a:p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62093" y="482252"/>
            <a:ext cx="0" cy="607757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" y="4678944"/>
            <a:ext cx="2484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Xu, R. -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Stud. Nat. Prod. Chem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773.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https://doi.org/10.1016/S1572-5995(05)80068-7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Zhang, Y.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Med Res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1337.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https://doi.org/10.1002/med.21762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65807" y="483148"/>
            <a:ext cx="1403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1BFE7F6D-0A9D-4FAD-9D7B-0FD24E4966AC}"/>
              </a:ext>
            </a:extLst>
          </p:cNvPr>
          <p:cNvSpPr/>
          <p:nvPr/>
        </p:nvSpPr>
        <p:spPr>
          <a:xfrm>
            <a:off x="2455868" y="6253512"/>
            <a:ext cx="5209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Greer, A.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Nat. Prod.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1141.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https://doi.org/10.1021/np049899e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Berube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2340.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https://doi.org/10.3390/molecules26082340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Natural Products from </a:t>
            </a:r>
            <a:r>
              <a:rPr lang="en-US" altLang="zh-CN" i="1" dirty="0" err="1"/>
              <a:t>Tripterygium</a:t>
            </a:r>
            <a:r>
              <a:rPr lang="en-US" altLang="zh-CN" i="1" dirty="0"/>
              <a:t> </a:t>
            </a:r>
            <a:r>
              <a:rPr lang="en-US" altLang="zh-CN" i="1" dirty="0" err="1" smtClean="0"/>
              <a:t>wilfordii</a:t>
            </a:r>
            <a:endParaRPr lang="en-US" altLang="zh-CN" i="1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72817" y="660599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027" y="777945"/>
            <a:ext cx="3558415" cy="2315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0008" y="777946"/>
            <a:ext cx="2325758" cy="232575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74841" y="3399183"/>
            <a:ext cx="641074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Tripterygium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wilfordii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a Chinese herb </a:t>
            </a:r>
            <a:endParaRPr lang="en-US" altLang="zh-CN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commonly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called the “thunder god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vine” 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(Lei Gong </a:t>
            </a:r>
            <a:r>
              <a:rPr lang="en-US" altLang="zh-CN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). It is mainly distributed in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southwest to southeast China.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medicinal use of </a:t>
            </a:r>
            <a:r>
              <a:rPr lang="en-US" altLang="zh-CN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Tripterygium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wilfordii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was first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recorded in 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A Supplement to </a:t>
            </a:r>
            <a:endParaRPr lang="en-US" altLang="zh-CN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Compendium 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</a:t>
            </a:r>
            <a:r>
              <a:rPr lang="en-US" altLang="zh-CN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1765, 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including treatment of edema, abdominal mass, malaria, inguinal bubo and arthralgia.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Tripterygium</a:t>
            </a:r>
            <a:r>
              <a:rPr lang="en-US" altLang="zh-CN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wilfordii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root extracts have been a commercially available medicine and serve as a traditional therapy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for treating rheumatoid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arthritis (RA). The extracts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have anti-inflammatory and immunosuppressive effects.</a:t>
            </a:r>
            <a:endParaRPr lang="zh-CN" alt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2157" y="3344931"/>
            <a:ext cx="1227069" cy="12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706678" y="6588952"/>
            <a:ext cx="393481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Triterpenes --- </a:t>
            </a:r>
            <a:r>
              <a:rPr lang="en-US" altLang="zh-CN" dirty="0" err="1" smtClean="0"/>
              <a:t>Celastrol</a:t>
            </a:r>
            <a:endParaRPr lang="en-US" altLang="zh-CN" i="1" dirty="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" y="2035935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648138"/>
              </p:ext>
            </p:extLst>
          </p:nvPr>
        </p:nvGraphicFramePr>
        <p:xfrm>
          <a:off x="97666" y="562183"/>
          <a:ext cx="1671637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CS ChemDraw Drawing" r:id="rId4" imgW="1671511" imgH="1398616" progId="ChemDraw.Document.6.0">
                  <p:embed/>
                </p:oleObj>
              </mc:Choice>
              <mc:Fallback>
                <p:oleObj name="CS ChemDraw Drawing" r:id="rId4" imgW="1671511" imgH="13986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66" y="562183"/>
                        <a:ext cx="1671637" cy="139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878496" y="546653"/>
            <a:ext cx="6708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Antii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-inflammatory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Celastrol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reduced levels of cytokines (IL-1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IL-2, IL-6, IL-8 and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TNF-</a:t>
            </a:r>
            <a:r>
              <a:rPr lang="el-GR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) by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inhibiting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transfer of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NF-K</a:t>
            </a:r>
            <a:r>
              <a:rPr lang="el-GR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 nuclei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decreasing levels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of phosphorylated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p38.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Anticancer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Celastrol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was toxic to several human cancer cell lines and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induced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apoptosis, which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partly due to the inhibition of topoisomerase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Celastrol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also affected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 of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several cancer-related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genes (e.g. inhibiting transcription of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US" altLang="zh-CN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Treating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neurodegenerative diseases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elastrol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activated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the action of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heat shock transcription factor (HSF1) and inhibited TNF-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which made it a potential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therapeutic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agent for the treatment of Amyotrophic lateral sclerosis (ALS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9" name="矩形 8"/>
          <p:cNvSpPr/>
          <p:nvPr/>
        </p:nvSpPr>
        <p:spPr>
          <a:xfrm>
            <a:off x="1928192" y="18137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Raskin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-US" altLang="zh-CN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Phytochemistry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732.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https://doi.org/10.1016/j.phytochem.2006.11.029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9556"/>
              </p:ext>
            </p:extLst>
          </p:nvPr>
        </p:nvGraphicFramePr>
        <p:xfrm>
          <a:off x="99391" y="2066649"/>
          <a:ext cx="196532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CS ChemDraw Drawing" r:id="rId7" imgW="1965700" imgH="1491719" progId="ChemDraw.Document.6.0">
                  <p:embed/>
                </p:oleObj>
              </mc:Choice>
              <mc:Fallback>
                <p:oleObj name="CS ChemDraw Drawing" r:id="rId7" imgW="1965700" imgH="14917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391" y="2066649"/>
                        <a:ext cx="1965325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56704"/>
              </p:ext>
            </p:extLst>
          </p:nvPr>
        </p:nvGraphicFramePr>
        <p:xfrm>
          <a:off x="1336330" y="2217946"/>
          <a:ext cx="42449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CS ChemDraw Drawing" r:id="rId9" imgW="4245562" imgH="1288888" progId="ChemDraw.Document.6.0">
                  <p:embed/>
                </p:oleObj>
              </mc:Choice>
              <mc:Fallback>
                <p:oleObj name="CS ChemDraw Drawing" r:id="rId9" imgW="4245562" imgH="12888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6330" y="2217946"/>
                        <a:ext cx="424497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79446"/>
              </p:ext>
            </p:extLst>
          </p:nvPr>
        </p:nvGraphicFramePr>
        <p:xfrm>
          <a:off x="5605462" y="2138087"/>
          <a:ext cx="2047875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CS ChemDraw Drawing" r:id="rId11" imgW="2048090" imgH="1347077" progId="ChemDraw.Document.6.0">
                  <p:embed/>
                </p:oleObj>
              </mc:Choice>
              <mc:Fallback>
                <p:oleObj name="CS ChemDraw Drawing" r:id="rId11" imgW="2048090" imgH="13470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05462" y="2138087"/>
                        <a:ext cx="2047875" cy="134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30755"/>
              </p:ext>
            </p:extLst>
          </p:nvPr>
        </p:nvGraphicFramePr>
        <p:xfrm>
          <a:off x="7534758" y="2810634"/>
          <a:ext cx="1487487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CS ChemDraw Drawing" r:id="rId13" imgW="1487174" imgH="2110186" progId="ChemDraw.Document.6.0">
                  <p:embed/>
                </p:oleObj>
              </mc:Choice>
              <mc:Fallback>
                <p:oleObj name="CS ChemDraw Drawing" r:id="rId13" imgW="1487174" imgH="21101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34758" y="2810634"/>
                        <a:ext cx="1487487" cy="210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70006"/>
              </p:ext>
            </p:extLst>
          </p:nvPr>
        </p:nvGraphicFramePr>
        <p:xfrm>
          <a:off x="5037690" y="3650767"/>
          <a:ext cx="244792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CS ChemDraw Drawing" r:id="rId15" imgW="2447138" imgH="1284732" progId="ChemDraw.Document.6.0">
                  <p:embed/>
                </p:oleObj>
              </mc:Choice>
              <mc:Fallback>
                <p:oleObj name="CS ChemDraw Drawing" r:id="rId15" imgW="2447138" imgH="12847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37690" y="3650767"/>
                        <a:ext cx="2447925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7589"/>
              </p:ext>
            </p:extLst>
          </p:nvPr>
        </p:nvGraphicFramePr>
        <p:xfrm>
          <a:off x="2897256" y="3653528"/>
          <a:ext cx="205740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CS ChemDraw Drawing" r:id="rId17" imgW="2057244" imgH="1260209" progId="ChemDraw.Document.6.0">
                  <p:embed/>
                </p:oleObj>
              </mc:Choice>
              <mc:Fallback>
                <p:oleObj name="CS ChemDraw Drawing" r:id="rId17" imgW="2057244" imgH="1260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97256" y="3653528"/>
                        <a:ext cx="2057400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00483"/>
              </p:ext>
            </p:extLst>
          </p:nvPr>
        </p:nvGraphicFramePr>
        <p:xfrm>
          <a:off x="343245" y="3630957"/>
          <a:ext cx="245427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CS ChemDraw Drawing" r:id="rId19" imgW="2454628" imgH="2736965" progId="ChemDraw.Document.6.0">
                  <p:embed/>
                </p:oleObj>
              </mc:Choice>
              <mc:Fallback>
                <p:oleObj name="CS ChemDraw Drawing" r:id="rId19" imgW="2454628" imgH="27369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3245" y="3630957"/>
                        <a:ext cx="2454275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83666"/>
              </p:ext>
            </p:extLst>
          </p:nvPr>
        </p:nvGraphicFramePr>
        <p:xfrm>
          <a:off x="1932816" y="5114581"/>
          <a:ext cx="21177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CS ChemDraw Drawing" r:id="rId21" imgW="2118412" imgH="1260209" progId="ChemDraw.Document.6.0">
                  <p:embed/>
                </p:oleObj>
              </mc:Choice>
              <mc:Fallback>
                <p:oleObj name="CS ChemDraw Drawing" r:id="rId21" imgW="2118412" imgH="1260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32816" y="5114581"/>
                        <a:ext cx="2117725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59048"/>
              </p:ext>
            </p:extLst>
          </p:nvPr>
        </p:nvGraphicFramePr>
        <p:xfrm>
          <a:off x="4156559" y="5112992"/>
          <a:ext cx="2301875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CS ChemDraw Drawing" r:id="rId23" imgW="2302332" imgH="1261456" progId="ChemDraw.Document.6.0">
                  <p:embed/>
                </p:oleObj>
              </mc:Choice>
              <mc:Fallback>
                <p:oleObj name="CS ChemDraw Drawing" r:id="rId23" imgW="2302332" imgH="12614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156559" y="5112992"/>
                        <a:ext cx="2301875" cy="126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903912"/>
              </p:ext>
            </p:extLst>
          </p:nvPr>
        </p:nvGraphicFramePr>
        <p:xfrm>
          <a:off x="6642308" y="5111405"/>
          <a:ext cx="20415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CS ChemDraw Drawing" r:id="rId25" imgW="2041848" imgH="1266028" progId="ChemDraw.Document.6.0">
                  <p:embed/>
                </p:oleObj>
              </mc:Choice>
              <mc:Fallback>
                <p:oleObj name="CS ChemDraw Drawing" r:id="rId25" imgW="2041848" imgH="12660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42308" y="5111405"/>
                        <a:ext cx="2041525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140632"/>
              </p:ext>
            </p:extLst>
          </p:nvPr>
        </p:nvGraphicFramePr>
        <p:xfrm>
          <a:off x="6316869" y="4565926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CS ChemDraw Drawing" r:id="rId27" imgW="1321147" imgH="787631" progId="ChemDraw.Document.6.0">
                  <p:embed/>
                </p:oleObj>
              </mc:Choice>
              <mc:Fallback>
                <p:oleObj name="CS ChemDraw Drawing" r:id="rId27" imgW="1321147" imgH="7876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316869" y="4565926"/>
                        <a:ext cx="1320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0" y="636918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Kampranis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S. C.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Nat.. Chem.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1236.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https://doi.org/10.1038/s41557-023-01245-7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736496" y="6588952"/>
            <a:ext cx="363663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Triterpenes --- </a:t>
            </a:r>
            <a:r>
              <a:rPr lang="en-US" altLang="zh-CN" dirty="0" err="1" smtClean="0"/>
              <a:t>Celastrol</a:t>
            </a:r>
            <a:endParaRPr lang="en-US" altLang="zh-CN" i="1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499111"/>
              </p:ext>
            </p:extLst>
          </p:nvPr>
        </p:nvGraphicFramePr>
        <p:xfrm>
          <a:off x="84828" y="547895"/>
          <a:ext cx="33686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CS ChemDraw Drawing" r:id="rId4" imgW="3369236" imgH="970511" progId="ChemDraw.Document.6.0">
                  <p:embed/>
                </p:oleObj>
              </mc:Choice>
              <mc:Fallback>
                <p:oleObj name="CS ChemDraw Drawing" r:id="rId4" imgW="3369236" imgH="9705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828" y="547895"/>
                        <a:ext cx="3368675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6421"/>
              </p:ext>
            </p:extLst>
          </p:nvPr>
        </p:nvGraphicFramePr>
        <p:xfrm>
          <a:off x="3529288" y="732182"/>
          <a:ext cx="28606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CS ChemDraw Drawing" r:id="rId6" imgW="2860335" imgH="761861" progId="ChemDraw.Document.6.0">
                  <p:embed/>
                </p:oleObj>
              </mc:Choice>
              <mc:Fallback>
                <p:oleObj name="CS ChemDraw Drawing" r:id="rId6" imgW="2860335" imgH="7618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9288" y="732182"/>
                        <a:ext cx="28606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933329"/>
              </p:ext>
            </p:extLst>
          </p:nvPr>
        </p:nvGraphicFramePr>
        <p:xfrm>
          <a:off x="6477000" y="741640"/>
          <a:ext cx="25908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CS ChemDraw Drawing" r:id="rId8" imgW="2590696" imgH="2032877" progId="ChemDraw.Document.6.0">
                  <p:embed/>
                </p:oleObj>
              </mc:Choice>
              <mc:Fallback>
                <p:oleObj name="CS ChemDraw Drawing" r:id="rId8" imgW="2590696" imgH="20328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77000" y="741640"/>
                        <a:ext cx="2590800" cy="203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95153"/>
              </p:ext>
            </p:extLst>
          </p:nvPr>
        </p:nvGraphicFramePr>
        <p:xfrm>
          <a:off x="3489049" y="1935715"/>
          <a:ext cx="32194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CS ChemDraw Drawing" r:id="rId10" imgW="3219853" imgH="877408" progId="ChemDraw.Document.6.0">
                  <p:embed/>
                </p:oleObj>
              </mc:Choice>
              <mc:Fallback>
                <p:oleObj name="CS ChemDraw Drawing" r:id="rId10" imgW="3219853" imgH="8774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89049" y="1935715"/>
                        <a:ext cx="3219450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18385"/>
              </p:ext>
            </p:extLst>
          </p:nvPr>
        </p:nvGraphicFramePr>
        <p:xfrm>
          <a:off x="0" y="2846733"/>
          <a:ext cx="1554163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CS ChemDraw Drawing" r:id="rId12" imgW="1554168" imgH="1560299" progId="ChemDraw.Document.6.0">
                  <p:embed/>
                </p:oleObj>
              </mc:Choice>
              <mc:Fallback>
                <p:oleObj name="CS ChemDraw Drawing" r:id="rId12" imgW="1554168" imgH="15602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2846733"/>
                        <a:ext cx="1554163" cy="156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76469"/>
              </p:ext>
            </p:extLst>
          </p:nvPr>
        </p:nvGraphicFramePr>
        <p:xfrm>
          <a:off x="1603444" y="3125581"/>
          <a:ext cx="510063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CS ChemDraw Drawing" r:id="rId14" imgW="5100667" imgH="1283069" progId="ChemDraw.Document.6.0">
                  <p:embed/>
                </p:oleObj>
              </mc:Choice>
              <mc:Fallback>
                <p:oleObj name="CS ChemDraw Drawing" r:id="rId14" imgW="5100667" imgH="12830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03444" y="3125581"/>
                        <a:ext cx="5100637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13824"/>
              </p:ext>
            </p:extLst>
          </p:nvPr>
        </p:nvGraphicFramePr>
        <p:xfrm>
          <a:off x="6718300" y="3131930"/>
          <a:ext cx="24257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CS ChemDraw Drawing" r:id="rId16" imgW="2425917" imgH="1269353" progId="ChemDraw.Document.6.0">
                  <p:embed/>
                </p:oleObj>
              </mc:Choice>
              <mc:Fallback>
                <p:oleObj name="CS ChemDraw Drawing" r:id="rId16" imgW="2425917" imgH="12693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18300" y="3131930"/>
                        <a:ext cx="24257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75610"/>
              </p:ext>
            </p:extLst>
          </p:nvPr>
        </p:nvGraphicFramePr>
        <p:xfrm>
          <a:off x="5014567" y="5083174"/>
          <a:ext cx="2373313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CS ChemDraw Drawing" r:id="rId18" imgW="2372655" imgH="1261456" progId="ChemDraw.Document.6.0">
                  <p:embed/>
                </p:oleObj>
              </mc:Choice>
              <mc:Fallback>
                <p:oleObj name="CS ChemDraw Drawing" r:id="rId18" imgW="2372655" imgH="12614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14567" y="5083174"/>
                        <a:ext cx="2373313" cy="126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19872"/>
              </p:ext>
            </p:extLst>
          </p:nvPr>
        </p:nvGraphicFramePr>
        <p:xfrm>
          <a:off x="216038" y="4995035"/>
          <a:ext cx="475615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CS ChemDraw Drawing" r:id="rId20" imgW="4756128" imgH="1398616" progId="ChemDraw.Document.6.0">
                  <p:embed/>
                </p:oleObj>
              </mc:Choice>
              <mc:Fallback>
                <p:oleObj name="CS ChemDraw Drawing" r:id="rId20" imgW="4756128" imgH="13986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6038" y="4995035"/>
                        <a:ext cx="4756150" cy="139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88908"/>
              </p:ext>
            </p:extLst>
          </p:nvPr>
        </p:nvGraphicFramePr>
        <p:xfrm>
          <a:off x="86416" y="1935715"/>
          <a:ext cx="33639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CS ChemDraw Drawing" r:id="rId22" imgW="3363411" imgH="877408" progId="ChemDraw.Document.6.0">
                  <p:embed/>
                </p:oleObj>
              </mc:Choice>
              <mc:Fallback>
                <p:oleObj name="CS ChemDraw Drawing" r:id="rId22" imgW="3363411" imgH="8774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6416" y="1935715"/>
                        <a:ext cx="3363913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01453"/>
              </p:ext>
            </p:extLst>
          </p:nvPr>
        </p:nvGraphicFramePr>
        <p:xfrm>
          <a:off x="7473950" y="4418633"/>
          <a:ext cx="1670050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CS ChemDraw Drawing" r:id="rId24" imgW="1669846" imgH="1935203" progId="ChemDraw.Document.6.0">
                  <p:embed/>
                </p:oleObj>
              </mc:Choice>
              <mc:Fallback>
                <p:oleObj name="CS ChemDraw Drawing" r:id="rId24" imgW="1669846" imgH="19352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73950" y="4418633"/>
                        <a:ext cx="1670050" cy="193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0" y="637580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Siegel, D. </a:t>
            </a:r>
            <a:r>
              <a:rPr lang="en-US" altLang="zh-CN" sz="8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Am. Chem. Soc.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11864.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https://doi.org/10.1021/jacs.5b06261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746435" y="6588952"/>
            <a:ext cx="353724" cy="199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Alkaloids --- </a:t>
            </a:r>
            <a:r>
              <a:rPr lang="en-US" altLang="zh-CN" dirty="0" err="1" smtClean="0"/>
              <a:t>Triptolide</a:t>
            </a:r>
            <a:endParaRPr lang="en-US" altLang="zh-CN" i="1" dirty="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" y="2353986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418518"/>
              </p:ext>
            </p:extLst>
          </p:nvPr>
        </p:nvGraphicFramePr>
        <p:xfrm>
          <a:off x="76890" y="566462"/>
          <a:ext cx="338455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CS ChemDraw Drawing" r:id="rId4" imgW="3384632" imgH="1747751" progId="ChemDraw.Document.6.0">
                  <p:embed/>
                </p:oleObj>
              </mc:Choice>
              <mc:Fallback>
                <p:oleObj name="CS ChemDraw Drawing" r:id="rId4" imgW="3384632" imgH="17477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90" y="566462"/>
                        <a:ext cx="3384550" cy="174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68147" y="815009"/>
            <a:ext cx="5098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Euonine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showed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anti-feeding activity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against the lepidopteran </a:t>
            </a:r>
            <a:r>
              <a:rPr lang="en-US" altLang="zh-CN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Spodoptera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littoralis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with activity levels higher than that of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commercially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limonoid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toosendanin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(EC</a:t>
            </a:r>
            <a:r>
              <a:rPr lang="en-US" altLang="zh-CN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= 0.00018 mcg/cm</a:t>
            </a:r>
            <a:r>
              <a:rPr lang="en-US" altLang="zh-CN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Immunosuppression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Evonimine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exhibits significant inhibition of humoral-mediated immunity using the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haemolytic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response as an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altLang="zh-CN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Zhongguo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Yaoxue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Zazhi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266.)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8026" y="212186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Raskin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-US" altLang="zh-CN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Phytochemistry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732.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https://doi.org/10.1016/j.phytochem.2006.11.029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92607"/>
              </p:ext>
            </p:extLst>
          </p:nvPr>
        </p:nvGraphicFramePr>
        <p:xfrm>
          <a:off x="99599" y="2433568"/>
          <a:ext cx="2981325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CS ChemDraw Drawing" r:id="rId7" imgW="2980590" imgH="1452233" progId="ChemDraw.Document.6.0">
                  <p:embed/>
                </p:oleObj>
              </mc:Choice>
              <mc:Fallback>
                <p:oleObj name="CS ChemDraw Drawing" r:id="rId7" imgW="2980590" imgH="14522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599" y="2433568"/>
                        <a:ext cx="2981325" cy="145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956680"/>
              </p:ext>
            </p:extLst>
          </p:nvPr>
        </p:nvGraphicFramePr>
        <p:xfrm>
          <a:off x="3126892" y="2414933"/>
          <a:ext cx="23336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CS ChemDraw Drawing" r:id="rId9" imgW="2334373" imgH="1054469" progId="ChemDraw.Document.6.0">
                  <p:embed/>
                </p:oleObj>
              </mc:Choice>
              <mc:Fallback>
                <p:oleObj name="CS ChemDraw Drawing" r:id="rId9" imgW="2334373" imgH="10544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6892" y="2414933"/>
                        <a:ext cx="233362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253695"/>
              </p:ext>
            </p:extLst>
          </p:nvPr>
        </p:nvGraphicFramePr>
        <p:xfrm>
          <a:off x="5570813" y="2448133"/>
          <a:ext cx="334803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CS ChemDraw Drawing" r:id="rId11" imgW="3348015" imgH="827532" progId="ChemDraw.Document.6.0">
                  <p:embed/>
                </p:oleObj>
              </mc:Choice>
              <mc:Fallback>
                <p:oleObj name="CS ChemDraw Drawing" r:id="rId11" imgW="3348015" imgH="8275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70813" y="2448133"/>
                        <a:ext cx="3348037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0122"/>
              </p:ext>
            </p:extLst>
          </p:nvPr>
        </p:nvGraphicFramePr>
        <p:xfrm>
          <a:off x="6223690" y="3338582"/>
          <a:ext cx="2520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CS ChemDraw Drawing" r:id="rId13" imgW="2521622" imgH="717388" progId="ChemDraw.Document.6.0">
                  <p:embed/>
                </p:oleObj>
              </mc:Choice>
              <mc:Fallback>
                <p:oleObj name="CS ChemDraw Drawing" r:id="rId13" imgW="2521622" imgH="7173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23690" y="3338582"/>
                        <a:ext cx="2520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 flipH="1">
            <a:off x="0" y="4066830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124876"/>
              </p:ext>
            </p:extLst>
          </p:nvPr>
        </p:nvGraphicFramePr>
        <p:xfrm>
          <a:off x="92212" y="4102929"/>
          <a:ext cx="45450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CS ChemDraw Drawing" r:id="rId15" imgW="4545577" imgH="976745" progId="ChemDraw.Document.6.0">
                  <p:embed/>
                </p:oleObj>
              </mc:Choice>
              <mc:Fallback>
                <p:oleObj name="CS ChemDraw Drawing" r:id="rId15" imgW="4545577" imgH="9767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212" y="4102929"/>
                        <a:ext cx="4545013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105415"/>
              </p:ext>
            </p:extLst>
          </p:nvPr>
        </p:nvGraphicFramePr>
        <p:xfrm>
          <a:off x="4673599" y="4134334"/>
          <a:ext cx="436721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CS ChemDraw Drawing" r:id="rId17" imgW="4367898" imgH="973420" progId="ChemDraw.Document.6.0">
                  <p:embed/>
                </p:oleObj>
              </mc:Choice>
              <mc:Fallback>
                <p:oleObj name="CS ChemDraw Drawing" r:id="rId17" imgW="4367898" imgH="973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73599" y="4134334"/>
                        <a:ext cx="4367213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149162"/>
              </p:ext>
            </p:extLst>
          </p:nvPr>
        </p:nvGraphicFramePr>
        <p:xfrm>
          <a:off x="6744874" y="5181738"/>
          <a:ext cx="203358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CS ChemDraw Drawing" r:id="rId19" imgW="2034358" imgH="1225296" progId="ChemDraw.Document.6.0">
                  <p:embed/>
                </p:oleObj>
              </mc:Choice>
              <mc:Fallback>
                <p:oleObj name="CS ChemDraw Drawing" r:id="rId19" imgW="2034358" imgH="12252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44874" y="5181738"/>
                        <a:ext cx="2033587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14907"/>
              </p:ext>
            </p:extLst>
          </p:nvPr>
        </p:nvGraphicFramePr>
        <p:xfrm>
          <a:off x="4782793" y="5489989"/>
          <a:ext cx="19240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CS ChemDraw Drawing" r:id="rId21" imgW="1923257" imgH="924791" progId="ChemDraw.Document.6.0">
                  <p:embed/>
                </p:oleObj>
              </mc:Choice>
              <mc:Fallback>
                <p:oleObj name="CS ChemDraw Drawing" r:id="rId21" imgW="1923257" imgH="9247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82793" y="5489989"/>
                        <a:ext cx="1924050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88116"/>
              </p:ext>
            </p:extLst>
          </p:nvPr>
        </p:nvGraphicFramePr>
        <p:xfrm>
          <a:off x="2381458" y="5592072"/>
          <a:ext cx="23336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CS ChemDraw Drawing" r:id="rId23" imgW="2334373" imgH="822960" progId="ChemDraw.Document.6.0">
                  <p:embed/>
                </p:oleObj>
              </mc:Choice>
              <mc:Fallback>
                <p:oleObj name="CS ChemDraw Drawing" r:id="rId23" imgW="2334373" imgH="822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81458" y="5592072"/>
                        <a:ext cx="23336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49554"/>
              </p:ext>
            </p:extLst>
          </p:nvPr>
        </p:nvGraphicFramePr>
        <p:xfrm>
          <a:off x="69574" y="5590486"/>
          <a:ext cx="22812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CS ChemDraw Drawing" r:id="rId25" imgW="2281111" imgH="824207" progId="ChemDraw.Document.6.0">
                  <p:embed/>
                </p:oleObj>
              </mc:Choice>
              <mc:Fallback>
                <p:oleObj name="CS ChemDraw Drawing" r:id="rId25" imgW="2281111" imgH="8242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9574" y="5590486"/>
                        <a:ext cx="2281237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0" y="637580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Inoue, M. </a:t>
            </a:r>
            <a:r>
              <a:rPr lang="en-US" altLang="zh-CN" sz="8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Am. Chem. Soc.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21037.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https://doi.org/10.1021/jacs.1c11038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746435" y="6588952"/>
            <a:ext cx="353724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Alkaloids --- </a:t>
            </a:r>
            <a:r>
              <a:rPr lang="en-US" altLang="zh-CN" dirty="0" err="1" smtClean="0"/>
              <a:t>Triptolide</a:t>
            </a:r>
            <a:endParaRPr lang="en-US" altLang="zh-CN" i="1" dirty="0"/>
          </a:p>
        </p:txBody>
      </p:sp>
      <p:sp>
        <p:nvSpPr>
          <p:cNvPr id="8" name="矩形 7"/>
          <p:cNvSpPr/>
          <p:nvPr/>
        </p:nvSpPr>
        <p:spPr>
          <a:xfrm>
            <a:off x="0" y="637580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Inoue, M. </a:t>
            </a:r>
            <a:r>
              <a:rPr lang="en-US" altLang="zh-CN" sz="8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Am. Chem. Soc.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143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21037.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https://doi.org/10.1021/jacs.1c11038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450221"/>
              </p:ext>
            </p:extLst>
          </p:nvPr>
        </p:nvGraphicFramePr>
        <p:xfrm>
          <a:off x="71576" y="524083"/>
          <a:ext cx="41306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CS ChemDraw Drawing" r:id="rId5" imgW="4131132" imgH="1017893" progId="ChemDraw.Document.6.0">
                  <p:embed/>
                </p:oleObj>
              </mc:Choice>
              <mc:Fallback>
                <p:oleObj name="CS ChemDraw Drawing" r:id="rId5" imgW="4131132" imgH="10178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76" y="524083"/>
                        <a:ext cx="413067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55609"/>
              </p:ext>
            </p:extLst>
          </p:nvPr>
        </p:nvGraphicFramePr>
        <p:xfrm>
          <a:off x="4214399" y="682970"/>
          <a:ext cx="25241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CS ChemDraw Drawing" r:id="rId7" imgW="2523702" imgH="860783" progId="ChemDraw.Document.6.0">
                  <p:embed/>
                </p:oleObj>
              </mc:Choice>
              <mc:Fallback>
                <p:oleObj name="CS ChemDraw Drawing" r:id="rId7" imgW="2523702" imgH="8607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4399" y="682970"/>
                        <a:ext cx="252412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11092"/>
              </p:ext>
            </p:extLst>
          </p:nvPr>
        </p:nvGraphicFramePr>
        <p:xfrm>
          <a:off x="6822936" y="588135"/>
          <a:ext cx="2241550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CS ChemDraw Drawing" r:id="rId9" imgW="2241580" imgH="2439370" progId="ChemDraw.Document.6.0">
                  <p:embed/>
                </p:oleObj>
              </mc:Choice>
              <mc:Fallback>
                <p:oleObj name="CS ChemDraw Drawing" r:id="rId9" imgW="2241580" imgH="2439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22936" y="588135"/>
                        <a:ext cx="2241550" cy="243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178825"/>
              </p:ext>
            </p:extLst>
          </p:nvPr>
        </p:nvGraphicFramePr>
        <p:xfrm>
          <a:off x="5711479" y="2008189"/>
          <a:ext cx="18954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CS ChemDraw Drawing" r:id="rId11" imgW="1895794" imgH="1012906" progId="ChemDraw.Document.6.0">
                  <p:embed/>
                </p:oleObj>
              </mc:Choice>
              <mc:Fallback>
                <p:oleObj name="CS ChemDraw Drawing" r:id="rId11" imgW="1895794" imgH="10129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1479" y="2008189"/>
                        <a:ext cx="18954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9165"/>
              </p:ext>
            </p:extLst>
          </p:nvPr>
        </p:nvGraphicFramePr>
        <p:xfrm>
          <a:off x="3817938" y="1510886"/>
          <a:ext cx="1965325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CS ChemDraw Drawing" r:id="rId13" imgW="1965700" imgH="1529542" progId="ChemDraw.Document.6.0">
                  <p:embed/>
                </p:oleObj>
              </mc:Choice>
              <mc:Fallback>
                <p:oleObj name="CS ChemDraw Drawing" r:id="rId13" imgW="1965700" imgH="1529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17938" y="1510886"/>
                        <a:ext cx="1965325" cy="152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254231"/>
              </p:ext>
            </p:extLst>
          </p:nvPr>
        </p:nvGraphicFramePr>
        <p:xfrm>
          <a:off x="118097" y="1928813"/>
          <a:ext cx="36782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CS ChemDraw Drawing" r:id="rId15" imgW="3678822" imgH="1170016" progId="ChemDraw.Document.6.0">
                  <p:embed/>
                </p:oleObj>
              </mc:Choice>
              <mc:Fallback>
                <p:oleObj name="CS ChemDraw Drawing" r:id="rId15" imgW="3678822" imgH="11700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8097" y="1928813"/>
                        <a:ext cx="36782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527321"/>
              </p:ext>
            </p:extLst>
          </p:nvPr>
        </p:nvGraphicFramePr>
        <p:xfrm>
          <a:off x="129900" y="3180660"/>
          <a:ext cx="1249363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CS ChemDraw Drawing" r:id="rId17" imgW="1249576" imgH="1528295" progId="ChemDraw.Document.6.0">
                  <p:embed/>
                </p:oleObj>
              </mc:Choice>
              <mc:Fallback>
                <p:oleObj name="CS ChemDraw Drawing" r:id="rId17" imgW="1249576" imgH="15282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9900" y="3180660"/>
                        <a:ext cx="1249363" cy="152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83008"/>
              </p:ext>
            </p:extLst>
          </p:nvPr>
        </p:nvGraphicFramePr>
        <p:xfrm>
          <a:off x="1398864" y="3505614"/>
          <a:ext cx="20923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CS ChemDraw Drawing" r:id="rId19" imgW="2092197" imgH="1238596" progId="ChemDraw.Document.6.0">
                  <p:embed/>
                </p:oleObj>
              </mc:Choice>
              <mc:Fallback>
                <p:oleObj name="CS ChemDraw Drawing" r:id="rId19" imgW="2092197" imgH="12385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98864" y="3505614"/>
                        <a:ext cx="2092325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479931"/>
              </p:ext>
            </p:extLst>
          </p:nvPr>
        </p:nvGraphicFramePr>
        <p:xfrm>
          <a:off x="3493536" y="3497677"/>
          <a:ext cx="2892425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CS ChemDraw Drawing" r:id="rId21" imgW="2892375" imgH="1252312" progId="ChemDraw.Document.6.0">
                  <p:embed/>
                </p:oleObj>
              </mc:Choice>
              <mc:Fallback>
                <p:oleObj name="CS ChemDraw Drawing" r:id="rId21" imgW="2892375" imgH="12523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493536" y="3497677"/>
                        <a:ext cx="2892425" cy="125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08732"/>
              </p:ext>
            </p:extLst>
          </p:nvPr>
        </p:nvGraphicFramePr>
        <p:xfrm>
          <a:off x="6407150" y="3523905"/>
          <a:ext cx="27368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CS ChemDraw Drawing" r:id="rId23" imgW="2736750" imgH="1241506" progId="ChemDraw.Document.6.0">
                  <p:embed/>
                </p:oleObj>
              </mc:Choice>
              <mc:Fallback>
                <p:oleObj name="CS ChemDraw Drawing" r:id="rId23" imgW="2736750" imgH="12415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07150" y="3523905"/>
                        <a:ext cx="2736850" cy="124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970684"/>
              </p:ext>
            </p:extLst>
          </p:nvPr>
        </p:nvGraphicFramePr>
        <p:xfrm>
          <a:off x="3939140" y="4747177"/>
          <a:ext cx="5100637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CS ChemDraw Drawing" r:id="rId25" imgW="5100667" imgH="1655064" progId="ChemDraw.Document.6.0">
                  <p:embed/>
                </p:oleObj>
              </mc:Choice>
              <mc:Fallback>
                <p:oleObj name="CS ChemDraw Drawing" r:id="rId25" imgW="5100667" imgH="16550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939140" y="4747177"/>
                        <a:ext cx="5100637" cy="165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009704"/>
              </p:ext>
            </p:extLst>
          </p:nvPr>
        </p:nvGraphicFramePr>
        <p:xfrm>
          <a:off x="1480655" y="4854437"/>
          <a:ext cx="242570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CS ChemDraw Drawing" r:id="rId27" imgW="2425917" imgH="1560299" progId="ChemDraw.Document.6.0">
                  <p:embed/>
                </p:oleObj>
              </mc:Choice>
              <mc:Fallback>
                <p:oleObj name="CS ChemDraw Drawing" r:id="rId27" imgW="2425917" imgH="15602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80655" y="4854437"/>
                        <a:ext cx="2425700" cy="156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97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54" y="2797271"/>
            <a:ext cx="2238885" cy="1260283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552122" y="465138"/>
            <a:ext cx="0" cy="23321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24" idx="0"/>
          </p:cNvCxnSpPr>
          <p:nvPr/>
        </p:nvCxnSpPr>
        <p:spPr>
          <a:xfrm flipV="1">
            <a:off x="4552122" y="4057554"/>
            <a:ext cx="0" cy="25313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0" y="3427412"/>
            <a:ext cx="392595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158409" y="3427412"/>
            <a:ext cx="39855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Natural Products from </a:t>
            </a:r>
            <a:r>
              <a:rPr lang="en-US" altLang="zh-CN" i="1" dirty="0" err="1"/>
              <a:t>Tripterygium</a:t>
            </a:r>
            <a:r>
              <a:rPr lang="en-US" altLang="zh-CN" i="1" dirty="0"/>
              <a:t> </a:t>
            </a:r>
            <a:r>
              <a:rPr lang="en-US" altLang="zh-CN" i="1" dirty="0" err="1" smtClean="0"/>
              <a:t>wilfordii</a:t>
            </a:r>
            <a:endParaRPr lang="en-US" altLang="zh-CN" i="1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848551"/>
              </p:ext>
            </p:extLst>
          </p:nvPr>
        </p:nvGraphicFramePr>
        <p:xfrm>
          <a:off x="203131" y="513797"/>
          <a:ext cx="4084637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S ChemDraw Drawing" r:id="rId5" imgW="4085360" imgH="2909039" progId="ChemDraw.Document.6.0">
                  <p:embed/>
                </p:oleObj>
              </mc:Choice>
              <mc:Fallback>
                <p:oleObj name="CS ChemDraw Drawing" r:id="rId5" imgW="4085360" imgH="29090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131" y="513797"/>
                        <a:ext cx="4084637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38011"/>
              </p:ext>
            </p:extLst>
          </p:nvPr>
        </p:nvGraphicFramePr>
        <p:xfrm>
          <a:off x="5114097" y="526498"/>
          <a:ext cx="3905250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S ChemDraw Drawing" r:id="rId7" imgW="3905601" imgH="2881607" progId="ChemDraw.Document.6.0">
                  <p:embed/>
                </p:oleObj>
              </mc:Choice>
              <mc:Fallback>
                <p:oleObj name="CS ChemDraw Drawing" r:id="rId7" imgW="3905601" imgH="28816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4097" y="526498"/>
                        <a:ext cx="3905250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024097"/>
              </p:ext>
            </p:extLst>
          </p:nvPr>
        </p:nvGraphicFramePr>
        <p:xfrm>
          <a:off x="135006" y="3553239"/>
          <a:ext cx="437991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S ChemDraw Drawing" r:id="rId9" imgW="4379966" imgH="2971384" progId="ChemDraw.Document.6.0">
                  <p:embed/>
                </p:oleObj>
              </mc:Choice>
              <mc:Fallback>
                <p:oleObj name="CS ChemDraw Drawing" r:id="rId9" imgW="4379966" imgH="29713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006" y="3553239"/>
                        <a:ext cx="4379913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823746"/>
              </p:ext>
            </p:extLst>
          </p:nvPr>
        </p:nvGraphicFramePr>
        <p:xfrm>
          <a:off x="4827174" y="3735526"/>
          <a:ext cx="4040187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CS ChemDraw Drawing" r:id="rId11" imgW="4040004" imgH="2744447" progId="ChemDraw.Document.6.0">
                  <p:embed/>
                </p:oleObj>
              </mc:Choice>
              <mc:Fallback>
                <p:oleObj name="CS ChemDraw Drawing" r:id="rId11" imgW="4040004" imgH="27444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27174" y="3735526"/>
                        <a:ext cx="4040187" cy="274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 smtClean="0"/>
              <a:t>Diterpenes</a:t>
            </a:r>
            <a:r>
              <a:rPr lang="en-US" altLang="zh-CN" dirty="0" smtClean="0"/>
              <a:t> --- </a:t>
            </a:r>
            <a:r>
              <a:rPr lang="en-US" altLang="zh-CN" dirty="0" err="1" smtClean="0"/>
              <a:t>Triptolide</a:t>
            </a:r>
            <a:endParaRPr lang="en-US" altLang="zh-CN" i="1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654426"/>
              </p:ext>
            </p:extLst>
          </p:nvPr>
        </p:nvGraphicFramePr>
        <p:xfrm>
          <a:off x="137285" y="622093"/>
          <a:ext cx="1512887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CS ChemDraw Drawing" r:id="rId4" imgW="1512973" imgH="1258547" progId="ChemDraw.Document.6.0">
                  <p:embed/>
                </p:oleObj>
              </mc:Choice>
              <mc:Fallback>
                <p:oleObj name="CS ChemDraw Drawing" r:id="rId4" imgW="1512973" imgH="12585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285" y="622093"/>
                        <a:ext cx="1512887" cy="125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/>
          <p:nvPr/>
        </p:nvCxnSpPr>
        <p:spPr>
          <a:xfrm flipH="1">
            <a:off x="1" y="2095569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0" y="2103226"/>
            <a:ext cx="1403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Retrosynthesis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78496" y="586409"/>
            <a:ext cx="6708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Antii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-inflammatory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riptolide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inhibited T-cell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proliferation and production of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proinflammatory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cytokines (IL-1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IL-2, IL-6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IL-8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), which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were involved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in rheumatoid arthritis, tumor growth, and wound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healing.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Anticancer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Trioptolide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suppressed activation of protein NF-K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made tumor cells more sensitive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 TNF-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-induced apoptosis.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Treating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neurodegenerative diseases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Triptolide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scavenged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free radicals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(NO, reactive oxygen species) and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inhibited release of inflammatory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(TNF-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microglia.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Triptonide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inhibited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proliferation of lymph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cells and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suppressed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mixed lymphocyte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culture, which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indicated immunosuppressive activity.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8435" y="189326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Raskin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-US" altLang="zh-CN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Phytochemistry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732.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https://doi.org/10.1016/j.phytochem.2006.11.029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734299"/>
              </p:ext>
            </p:extLst>
          </p:nvPr>
        </p:nvGraphicFramePr>
        <p:xfrm>
          <a:off x="144463" y="2792413"/>
          <a:ext cx="1557337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CS ChemDraw Drawing" r:id="rId7" imgW="1557497" imgH="2782685" progId="ChemDraw.Document.6.0">
                  <p:embed/>
                </p:oleObj>
              </mc:Choice>
              <mc:Fallback>
                <p:oleObj name="CS ChemDraw Drawing" r:id="rId7" imgW="1557497" imgH="27826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463" y="2792413"/>
                        <a:ext cx="1557337" cy="278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895398"/>
              </p:ext>
            </p:extLst>
          </p:nvPr>
        </p:nvGraphicFramePr>
        <p:xfrm>
          <a:off x="1888435" y="2310159"/>
          <a:ext cx="6040437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CS ChemDraw Drawing" r:id="rId9" imgW="6041074" imgH="1240259" progId="ChemDraw.Document.6.0">
                  <p:embed/>
                </p:oleObj>
              </mc:Choice>
              <mc:Fallback>
                <p:oleObj name="CS ChemDraw Drawing" r:id="rId9" imgW="6041074" imgH="12402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8435" y="2310159"/>
                        <a:ext cx="6040437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541385"/>
              </p:ext>
            </p:extLst>
          </p:nvPr>
        </p:nvGraphicFramePr>
        <p:xfrm>
          <a:off x="1878496" y="3520766"/>
          <a:ext cx="60293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CS ChemDraw Drawing" r:id="rId11" imgW="6028590" imgH="784306" progId="ChemDraw.Document.6.0">
                  <p:embed/>
                </p:oleObj>
              </mc:Choice>
              <mc:Fallback>
                <p:oleObj name="CS ChemDraw Drawing" r:id="rId11" imgW="6028590" imgH="7843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78496" y="3520766"/>
                        <a:ext cx="602932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733954"/>
              </p:ext>
            </p:extLst>
          </p:nvPr>
        </p:nvGraphicFramePr>
        <p:xfrm>
          <a:off x="1877047" y="4304991"/>
          <a:ext cx="671036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CS ChemDraw Drawing" r:id="rId13" imgW="6710177" imgH="1040753" progId="ChemDraw.Document.6.0">
                  <p:embed/>
                </p:oleObj>
              </mc:Choice>
              <mc:Fallback>
                <p:oleObj name="CS ChemDraw Drawing" r:id="rId13" imgW="6710177" imgH="10407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77047" y="4304991"/>
                        <a:ext cx="6710362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37407"/>
              </p:ext>
            </p:extLst>
          </p:nvPr>
        </p:nvGraphicFramePr>
        <p:xfrm>
          <a:off x="1877047" y="5266637"/>
          <a:ext cx="647541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CS ChemDraw Drawing" r:id="rId15" imgW="6475075" imgH="1248156" progId="ChemDraw.Document.6.0">
                  <p:embed/>
                </p:oleObj>
              </mc:Choice>
              <mc:Fallback>
                <p:oleObj name="CS ChemDraw Drawing" r:id="rId15" imgW="6475075" imgH="12481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77047" y="5266637"/>
                        <a:ext cx="6475412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6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 smtClean="0"/>
              <a:t>Diterpenes</a:t>
            </a:r>
            <a:r>
              <a:rPr lang="en-US" altLang="zh-CN" dirty="0" smtClean="0"/>
              <a:t> --- </a:t>
            </a:r>
            <a:r>
              <a:rPr lang="en-US" altLang="zh-CN" dirty="0" err="1" smtClean="0"/>
              <a:t>Triptolide</a:t>
            </a:r>
            <a:endParaRPr lang="en-US" altLang="zh-CN" i="1" dirty="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" y="4620108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18602"/>
              </p:ext>
            </p:extLst>
          </p:nvPr>
        </p:nvGraphicFramePr>
        <p:xfrm>
          <a:off x="89451" y="502616"/>
          <a:ext cx="29908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CS ChemDraw Drawing" r:id="rId4" imgW="2990993" imgH="1020803" progId="ChemDraw.Document.6.0">
                  <p:embed/>
                </p:oleObj>
              </mc:Choice>
              <mc:Fallback>
                <p:oleObj name="CS ChemDraw Drawing" r:id="rId4" imgW="2990993" imgH="10208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451" y="502616"/>
                        <a:ext cx="2990850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81769"/>
              </p:ext>
            </p:extLst>
          </p:nvPr>
        </p:nvGraphicFramePr>
        <p:xfrm>
          <a:off x="3117298" y="673446"/>
          <a:ext cx="31861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CS ChemDraw Drawing" r:id="rId6" imgW="3186148" imgH="877408" progId="ChemDraw.Document.6.0">
                  <p:embed/>
                </p:oleObj>
              </mc:Choice>
              <mc:Fallback>
                <p:oleObj name="CS ChemDraw Drawing" r:id="rId6" imgW="3186148" imgH="8774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7298" y="673446"/>
                        <a:ext cx="3186113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67980"/>
              </p:ext>
            </p:extLst>
          </p:nvPr>
        </p:nvGraphicFramePr>
        <p:xfrm>
          <a:off x="6391483" y="593035"/>
          <a:ext cx="264318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CS ChemDraw Drawing" r:id="rId8" imgW="2643958" imgH="2133046" progId="ChemDraw.Document.6.0">
                  <p:embed/>
                </p:oleObj>
              </mc:Choice>
              <mc:Fallback>
                <p:oleObj name="CS ChemDraw Drawing" r:id="rId8" imgW="2643958" imgH="21330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1483" y="593035"/>
                        <a:ext cx="2643187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83705"/>
              </p:ext>
            </p:extLst>
          </p:nvPr>
        </p:nvGraphicFramePr>
        <p:xfrm>
          <a:off x="4955761" y="1689376"/>
          <a:ext cx="241141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CS ChemDraw Drawing" r:id="rId10" imgW="2412185" imgH="1052807" progId="ChemDraw.Document.6.0">
                  <p:embed/>
                </p:oleObj>
              </mc:Choice>
              <mc:Fallback>
                <p:oleObj name="CS ChemDraw Drawing" r:id="rId10" imgW="2412185" imgH="10528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5761" y="1689376"/>
                        <a:ext cx="2411413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93877"/>
              </p:ext>
            </p:extLst>
          </p:nvPr>
        </p:nvGraphicFramePr>
        <p:xfrm>
          <a:off x="2306153" y="1689376"/>
          <a:ext cx="26035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CS ChemDraw Drawing" r:id="rId12" imgW="2602763" imgH="1052807" progId="ChemDraw.Document.6.0">
                  <p:embed/>
                </p:oleObj>
              </mc:Choice>
              <mc:Fallback>
                <p:oleObj name="CS ChemDraw Drawing" r:id="rId12" imgW="2602763" imgH="10528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06153" y="1689376"/>
                        <a:ext cx="2603500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13077"/>
              </p:ext>
            </p:extLst>
          </p:nvPr>
        </p:nvGraphicFramePr>
        <p:xfrm>
          <a:off x="133558" y="1647687"/>
          <a:ext cx="225583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CS ChemDraw Drawing" r:id="rId14" imgW="2255312" imgH="1115568" progId="ChemDraw.Document.6.0">
                  <p:embed/>
                </p:oleObj>
              </mc:Choice>
              <mc:Fallback>
                <p:oleObj name="CS ChemDraw Drawing" r:id="rId14" imgW="2255312" imgH="11155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3558" y="1647687"/>
                        <a:ext cx="225583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97434"/>
              </p:ext>
            </p:extLst>
          </p:nvPr>
        </p:nvGraphicFramePr>
        <p:xfrm>
          <a:off x="170209" y="2792690"/>
          <a:ext cx="1427163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CS ChemDraw Drawing" r:id="rId16" imgW="1427671" imgH="1588978" progId="ChemDraw.Document.6.0">
                  <p:embed/>
                </p:oleObj>
              </mc:Choice>
              <mc:Fallback>
                <p:oleObj name="CS ChemDraw Drawing" r:id="rId16" imgW="1427671" imgH="15889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0209" y="2792690"/>
                        <a:ext cx="1427163" cy="158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149862"/>
              </p:ext>
            </p:extLst>
          </p:nvPr>
        </p:nvGraphicFramePr>
        <p:xfrm>
          <a:off x="1725959" y="3339272"/>
          <a:ext cx="197326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CS ChemDraw Drawing" r:id="rId18" imgW="1973606" imgH="1052807" progId="ChemDraw.Document.6.0">
                  <p:embed/>
                </p:oleObj>
              </mc:Choice>
              <mc:Fallback>
                <p:oleObj name="CS ChemDraw Drawing" r:id="rId18" imgW="1973606" imgH="10528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25959" y="3339272"/>
                        <a:ext cx="1973263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21913"/>
              </p:ext>
            </p:extLst>
          </p:nvPr>
        </p:nvGraphicFramePr>
        <p:xfrm>
          <a:off x="3744361" y="3304347"/>
          <a:ext cx="2389187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CS ChemDraw Drawing" r:id="rId20" imgW="2389299" imgH="1123049" progId="ChemDraw.Document.6.0">
                  <p:embed/>
                </p:oleObj>
              </mc:Choice>
              <mc:Fallback>
                <p:oleObj name="CS ChemDraw Drawing" r:id="rId20" imgW="2389299" imgH="11230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44361" y="3304347"/>
                        <a:ext cx="2389187" cy="112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04209"/>
              </p:ext>
            </p:extLst>
          </p:nvPr>
        </p:nvGraphicFramePr>
        <p:xfrm>
          <a:off x="6199257" y="3339479"/>
          <a:ext cx="230981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CS ChemDraw Drawing" r:id="rId22" imgW="2310238" imgH="1292213" progId="ChemDraw.Document.6.0">
                  <p:embed/>
                </p:oleObj>
              </mc:Choice>
              <mc:Fallback>
                <p:oleObj name="CS ChemDraw Drawing" r:id="rId22" imgW="2310238" imgH="12922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99257" y="3339479"/>
                        <a:ext cx="2309813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0" y="440786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Berchtold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G. A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8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Am. Chem. Soc.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1200.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https://doi.org/10.1021/ja00523a065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87764"/>
              </p:ext>
            </p:extLst>
          </p:nvPr>
        </p:nvGraphicFramePr>
        <p:xfrm>
          <a:off x="0" y="4661867"/>
          <a:ext cx="294798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CS ChemDraw Drawing" r:id="rId25" imgW="2947302" imgH="932272" progId="ChemDraw.Document.6.0">
                  <p:embed/>
                </p:oleObj>
              </mc:Choice>
              <mc:Fallback>
                <p:oleObj name="CS ChemDraw Drawing" r:id="rId25" imgW="2947302" imgH="9322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4661867"/>
                        <a:ext cx="2947987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98148"/>
              </p:ext>
            </p:extLst>
          </p:nvPr>
        </p:nvGraphicFramePr>
        <p:xfrm>
          <a:off x="3045447" y="5061088"/>
          <a:ext cx="19383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CS ChemDraw Drawing" r:id="rId27" imgW="1938653" imgH="551549" progId="ChemDraw.Document.6.0">
                  <p:embed/>
                </p:oleObj>
              </mc:Choice>
              <mc:Fallback>
                <p:oleObj name="CS ChemDraw Drawing" r:id="rId27" imgW="1938653" imgH="5515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45447" y="5061088"/>
                        <a:ext cx="193833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706121"/>
              </p:ext>
            </p:extLst>
          </p:nvPr>
        </p:nvGraphicFramePr>
        <p:xfrm>
          <a:off x="1191937" y="5703336"/>
          <a:ext cx="369728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CS ChemDraw Drawing" r:id="rId29" imgW="3697130" imgH="757289" progId="ChemDraw.Document.6.0">
                  <p:embed/>
                </p:oleObj>
              </mc:Choice>
              <mc:Fallback>
                <p:oleObj name="CS ChemDraw Drawing" r:id="rId29" imgW="3697130" imgH="7572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191937" y="5703336"/>
                        <a:ext cx="3697287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182153"/>
              </p:ext>
            </p:extLst>
          </p:nvPr>
        </p:nvGraphicFramePr>
        <p:xfrm>
          <a:off x="5046318" y="4859338"/>
          <a:ext cx="18526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CS ChemDraw Drawing" r:id="rId31" imgW="1852934" imgH="796775" progId="ChemDraw.Document.6.0">
                  <p:embed/>
                </p:oleObj>
              </mc:Choice>
              <mc:Fallback>
                <p:oleObj name="CS ChemDraw Drawing" r:id="rId31" imgW="1852934" imgH="7967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046318" y="4859338"/>
                        <a:ext cx="1852613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248260"/>
              </p:ext>
            </p:extLst>
          </p:nvPr>
        </p:nvGraphicFramePr>
        <p:xfrm>
          <a:off x="4962526" y="5634383"/>
          <a:ext cx="1047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CS ChemDraw Drawing" r:id="rId33" imgW="1048179" imgH="559031" progId="ChemDraw.Document.6.0">
                  <p:embed/>
                </p:oleObj>
              </mc:Choice>
              <mc:Fallback>
                <p:oleObj name="CS ChemDraw Drawing" r:id="rId33" imgW="1048179" imgH="5590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962526" y="5634383"/>
                        <a:ext cx="10477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01111"/>
              </p:ext>
            </p:extLst>
          </p:nvPr>
        </p:nvGraphicFramePr>
        <p:xfrm>
          <a:off x="6157913" y="5059777"/>
          <a:ext cx="2986087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CS ChemDraw Drawing" r:id="rId35" imgW="2985584" imgH="1328789" progId="ChemDraw.Document.6.0">
                  <p:embed/>
                </p:oleObj>
              </mc:Choice>
              <mc:Fallback>
                <p:oleObj name="CS ChemDraw Drawing" r:id="rId35" imgW="2985584" imgH="13287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157913" y="5059777"/>
                        <a:ext cx="2986087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 smtClean="0"/>
              <a:t>Diterpenes</a:t>
            </a:r>
            <a:r>
              <a:rPr lang="en-US" altLang="zh-CN" dirty="0" smtClean="0"/>
              <a:t> --- </a:t>
            </a:r>
            <a:r>
              <a:rPr lang="en-US" altLang="zh-CN" dirty="0" err="1" smtClean="0"/>
              <a:t>Triptolide</a:t>
            </a:r>
            <a:endParaRPr lang="en-US" altLang="zh-CN" i="1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041436"/>
              </p:ext>
            </p:extLst>
          </p:nvPr>
        </p:nvGraphicFramePr>
        <p:xfrm>
          <a:off x="151606" y="526320"/>
          <a:ext cx="8840788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CS ChemDraw Drawing" r:id="rId4" imgW="8840656" imgH="1304267" progId="ChemDraw.Document.6.0">
                  <p:embed/>
                </p:oleObj>
              </mc:Choice>
              <mc:Fallback>
                <p:oleObj name="CS ChemDraw Drawing" r:id="rId4" imgW="8840656" imgH="13042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606" y="526320"/>
                        <a:ext cx="8840788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 flipH="1">
            <a:off x="1" y="2016057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1820469"/>
            <a:ext cx="40414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Sherburn</a:t>
            </a:r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S. </a:t>
            </a:r>
            <a:r>
              <a:rPr lang="en-US" altLang="zh-CN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 </a:t>
            </a:r>
            <a:r>
              <a:rPr lang="en-US" altLang="zh-CN" sz="8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altLang="zh-CN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1226. </a:t>
            </a:r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https://doi.org/10.1039/B718754H</a:t>
            </a:r>
            <a:endParaRPr lang="en-US" altLang="zh-CN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198220"/>
              </p:ext>
            </p:extLst>
          </p:nvPr>
        </p:nvGraphicFramePr>
        <p:xfrm>
          <a:off x="69574" y="2071136"/>
          <a:ext cx="28638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CS ChemDraw Drawing" r:id="rId7" imgW="2863248" imgH="1164197" progId="ChemDraw.Document.6.0">
                  <p:embed/>
                </p:oleObj>
              </mc:Choice>
              <mc:Fallback>
                <p:oleObj name="CS ChemDraw Drawing" r:id="rId7" imgW="2863248" imgH="11641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74" y="2071136"/>
                        <a:ext cx="2863850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576652"/>
              </p:ext>
            </p:extLst>
          </p:nvPr>
        </p:nvGraphicFramePr>
        <p:xfrm>
          <a:off x="2972423" y="2056020"/>
          <a:ext cx="39147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CS ChemDraw Drawing" r:id="rId9" imgW="3915172" imgH="1155053" progId="ChemDraw.Document.6.0">
                  <p:embed/>
                </p:oleObj>
              </mc:Choice>
              <mc:Fallback>
                <p:oleObj name="CS ChemDraw Drawing" r:id="rId9" imgW="3915172" imgH="11550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2423" y="2056020"/>
                        <a:ext cx="3914775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82237"/>
              </p:ext>
            </p:extLst>
          </p:nvPr>
        </p:nvGraphicFramePr>
        <p:xfrm>
          <a:off x="6967676" y="2407962"/>
          <a:ext cx="17684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CS ChemDraw Drawing" r:id="rId11" imgW="1768880" imgH="808828" progId="ChemDraw.Document.6.0">
                  <p:embed/>
                </p:oleObj>
              </mc:Choice>
              <mc:Fallback>
                <p:oleObj name="CS ChemDraw Drawing" r:id="rId11" imgW="1768880" imgH="8088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67676" y="2407962"/>
                        <a:ext cx="1768475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343893"/>
              </p:ext>
            </p:extLst>
          </p:nvPr>
        </p:nvGraphicFramePr>
        <p:xfrm>
          <a:off x="5660195" y="3219933"/>
          <a:ext cx="327025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CS ChemDraw Drawing" r:id="rId13" imgW="3270202" imgH="1431036" progId="ChemDraw.Document.6.0">
                  <p:embed/>
                </p:oleObj>
              </mc:Choice>
              <mc:Fallback>
                <p:oleObj name="CS ChemDraw Drawing" r:id="rId13" imgW="3270202" imgH="1431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60195" y="3219933"/>
                        <a:ext cx="3270250" cy="143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29271"/>
              </p:ext>
            </p:extLst>
          </p:nvPr>
        </p:nvGraphicFramePr>
        <p:xfrm>
          <a:off x="3525769" y="3693491"/>
          <a:ext cx="201136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CS ChemDraw Drawing" r:id="rId15" imgW="2011472" imgH="1039091" progId="ChemDraw.Document.6.0">
                  <p:embed/>
                </p:oleObj>
              </mc:Choice>
              <mc:Fallback>
                <p:oleObj name="CS ChemDraw Drawing" r:id="rId15" imgW="2011472" imgH="10390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25769" y="3693491"/>
                        <a:ext cx="2011363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25701"/>
              </p:ext>
            </p:extLst>
          </p:nvPr>
        </p:nvGraphicFramePr>
        <p:xfrm>
          <a:off x="1293537" y="3693491"/>
          <a:ext cx="212407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CS ChemDraw Drawing" r:id="rId17" imgW="2124238" imgH="1039091" progId="ChemDraw.Document.6.0">
                  <p:embed/>
                </p:oleObj>
              </mc:Choice>
              <mc:Fallback>
                <p:oleObj name="CS ChemDraw Drawing" r:id="rId17" imgW="2124238" imgH="10390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93537" y="3693491"/>
                        <a:ext cx="212407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003233"/>
              </p:ext>
            </p:extLst>
          </p:nvPr>
        </p:nvGraphicFramePr>
        <p:xfrm>
          <a:off x="139148" y="4179266"/>
          <a:ext cx="135255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CS ChemDraw Drawing" r:id="rId19" imgW="1352771" imgH="1898627" progId="ChemDraw.Document.6.0">
                  <p:embed/>
                </p:oleObj>
              </mc:Choice>
              <mc:Fallback>
                <p:oleObj name="CS ChemDraw Drawing" r:id="rId19" imgW="1352771" imgH="18986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9148" y="4179266"/>
                        <a:ext cx="1352550" cy="189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83449"/>
              </p:ext>
            </p:extLst>
          </p:nvPr>
        </p:nvGraphicFramePr>
        <p:xfrm>
          <a:off x="1660939" y="5094979"/>
          <a:ext cx="21844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CS ChemDraw Drawing" r:id="rId21" imgW="2183741" imgH="1121387" progId="ChemDraw.Document.6.0">
                  <p:embed/>
                </p:oleObj>
              </mc:Choice>
              <mc:Fallback>
                <p:oleObj name="CS ChemDraw Drawing" r:id="rId21" imgW="2183741" imgH="11213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60939" y="5094979"/>
                        <a:ext cx="2184400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200574"/>
              </p:ext>
            </p:extLst>
          </p:nvPr>
        </p:nvGraphicFramePr>
        <p:xfrm>
          <a:off x="3939692" y="5124726"/>
          <a:ext cx="253523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CS ChemDraw Drawing" r:id="rId23" imgW="2535770" imgH="1039091" progId="ChemDraw.Document.6.0">
                  <p:embed/>
                </p:oleObj>
              </mc:Choice>
              <mc:Fallback>
                <p:oleObj name="CS ChemDraw Drawing" r:id="rId23" imgW="2535770" imgH="10390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39692" y="5124726"/>
                        <a:ext cx="2535237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79300"/>
              </p:ext>
            </p:extLst>
          </p:nvPr>
        </p:nvGraphicFramePr>
        <p:xfrm>
          <a:off x="6509854" y="5106504"/>
          <a:ext cx="242411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CS ChemDraw Drawing" r:id="rId25" imgW="2424668" imgH="1115568" progId="ChemDraw.Document.6.0">
                  <p:embed/>
                </p:oleObj>
              </mc:Choice>
              <mc:Fallback>
                <p:oleObj name="CS ChemDraw Drawing" r:id="rId25" imgW="2424668" imgH="11155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509854" y="5106504"/>
                        <a:ext cx="2424113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0" y="635593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Tamelen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E. E. </a:t>
            </a:r>
            <a:r>
              <a:rPr lang="en-US" altLang="zh-CN" sz="8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Am. Chem. Soc.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1982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867.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https://doi.org/10.1021/ja00367a046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 smtClean="0"/>
              <a:t>Diterpenes</a:t>
            </a:r>
            <a:r>
              <a:rPr lang="en-US" altLang="zh-CN" dirty="0" smtClean="0"/>
              <a:t> --- </a:t>
            </a:r>
            <a:r>
              <a:rPr lang="en-US" altLang="zh-CN" dirty="0" err="1" smtClean="0"/>
              <a:t>Triptolide</a:t>
            </a:r>
            <a:endParaRPr lang="en-US" altLang="zh-CN" i="1" dirty="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" y="3188874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021822"/>
              </p:ext>
            </p:extLst>
          </p:nvPr>
        </p:nvGraphicFramePr>
        <p:xfrm>
          <a:off x="99391" y="508000"/>
          <a:ext cx="38227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CS ChemDraw Drawing" r:id="rId4" imgW="3821963" imgH="1268938" progId="ChemDraw.Document.6.0">
                  <p:embed/>
                </p:oleObj>
              </mc:Choice>
              <mc:Fallback>
                <p:oleObj name="CS ChemDraw Drawing" r:id="rId4" imgW="3821963" imgH="12689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91" y="508000"/>
                        <a:ext cx="3822700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067506"/>
              </p:ext>
            </p:extLst>
          </p:nvPr>
        </p:nvGraphicFramePr>
        <p:xfrm>
          <a:off x="4001881" y="642179"/>
          <a:ext cx="501491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CS ChemDraw Drawing" r:id="rId6" imgW="5014948" imgH="1039091" progId="ChemDraw.Document.6.0">
                  <p:embed/>
                </p:oleObj>
              </mc:Choice>
              <mc:Fallback>
                <p:oleObj name="CS ChemDraw Drawing" r:id="rId6" imgW="5014948" imgH="10390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1881" y="642179"/>
                        <a:ext cx="5014913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19360"/>
              </p:ext>
            </p:extLst>
          </p:nvPr>
        </p:nvGraphicFramePr>
        <p:xfrm>
          <a:off x="6298855" y="1644650"/>
          <a:ext cx="254952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CS ChemDraw Drawing" r:id="rId8" imgW="2549501" imgH="1283069" progId="ChemDraw.Document.6.0">
                  <p:embed/>
                </p:oleObj>
              </mc:Choice>
              <mc:Fallback>
                <p:oleObj name="CS ChemDraw Drawing" r:id="rId8" imgW="2549501" imgH="12830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98855" y="1644650"/>
                        <a:ext cx="2549525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67106"/>
              </p:ext>
            </p:extLst>
          </p:nvPr>
        </p:nvGraphicFramePr>
        <p:xfrm>
          <a:off x="4302747" y="1884501"/>
          <a:ext cx="19685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CS ChemDraw Drawing" r:id="rId10" imgW="1968613" imgH="1039091" progId="ChemDraw.Document.6.0">
                  <p:embed/>
                </p:oleObj>
              </mc:Choice>
              <mc:Fallback>
                <p:oleObj name="CS ChemDraw Drawing" r:id="rId10" imgW="1968613" imgH="10390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02747" y="1884501"/>
                        <a:ext cx="1968500" cy="103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159402"/>
              </p:ext>
            </p:extLst>
          </p:nvPr>
        </p:nvGraphicFramePr>
        <p:xfrm>
          <a:off x="116924" y="1840119"/>
          <a:ext cx="415925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CS ChemDraw Drawing" r:id="rId12" imgW="4158595" imgH="1129284" progId="ChemDraw.Document.6.0">
                  <p:embed/>
                </p:oleObj>
              </mc:Choice>
              <mc:Fallback>
                <p:oleObj name="CS ChemDraw Drawing" r:id="rId12" imgW="4158595" imgH="11292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6924" y="1840119"/>
                        <a:ext cx="415925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0" y="2973409"/>
            <a:ext cx="34804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Xu, M. </a:t>
            </a:r>
            <a:r>
              <a:rPr lang="en-US" altLang="zh-CN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Org. Chem.</a:t>
            </a:r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2208. </a:t>
            </a:r>
            <a:r>
              <a:rPr lang="en-US" altLang="zh-CN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https://doi.org/10.1021/jo9919613</a:t>
            </a:r>
            <a:endParaRPr lang="en-US" altLang="zh-CN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627680"/>
              </p:ext>
            </p:extLst>
          </p:nvPr>
        </p:nvGraphicFramePr>
        <p:xfrm>
          <a:off x="95250" y="3208338"/>
          <a:ext cx="342423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CS ChemDraw Drawing" r:id="rId15" imgW="3424163" imgH="798437" progId="ChemDraw.Document.6.0">
                  <p:embed/>
                </p:oleObj>
              </mc:Choice>
              <mc:Fallback>
                <p:oleObj name="CS ChemDraw Drawing" r:id="rId15" imgW="3424163" imgH="7984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250" y="3208338"/>
                        <a:ext cx="3424238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07747"/>
              </p:ext>
            </p:extLst>
          </p:nvPr>
        </p:nvGraphicFramePr>
        <p:xfrm>
          <a:off x="3669748" y="3354595"/>
          <a:ext cx="52816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CS ChemDraw Drawing" r:id="rId17" imgW="5281674" imgH="842495" progId="ChemDraw.Document.6.0">
                  <p:embed/>
                </p:oleObj>
              </mc:Choice>
              <mc:Fallback>
                <p:oleObj name="CS ChemDraw Drawing" r:id="rId17" imgW="5281674" imgH="8424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69748" y="3354595"/>
                        <a:ext cx="5281613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253447"/>
              </p:ext>
            </p:extLst>
          </p:nvPr>
        </p:nvGraphicFramePr>
        <p:xfrm>
          <a:off x="205616" y="4051440"/>
          <a:ext cx="28289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CS ChemDraw Drawing" r:id="rId19" imgW="2829543" imgH="1197864" progId="ChemDraw.Document.6.0">
                  <p:embed/>
                </p:oleObj>
              </mc:Choice>
              <mc:Fallback>
                <p:oleObj name="CS ChemDraw Drawing" r:id="rId19" imgW="2829543" imgH="11978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5616" y="4051440"/>
                        <a:ext cx="2828925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53017"/>
              </p:ext>
            </p:extLst>
          </p:nvPr>
        </p:nvGraphicFramePr>
        <p:xfrm>
          <a:off x="1809957" y="4531278"/>
          <a:ext cx="25606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CS ChemDraw Drawing" r:id="rId21" imgW="2560320" imgH="717388" progId="ChemDraw.Document.6.0">
                  <p:embed/>
                </p:oleObj>
              </mc:Choice>
              <mc:Fallback>
                <p:oleObj name="CS ChemDraw Drawing" r:id="rId21" imgW="2560320" imgH="7173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09957" y="4531278"/>
                        <a:ext cx="2560637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694728"/>
              </p:ext>
            </p:extLst>
          </p:nvPr>
        </p:nvGraphicFramePr>
        <p:xfrm>
          <a:off x="4398272" y="4353064"/>
          <a:ext cx="45799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CS ChemDraw Drawing" r:id="rId23" imgW="4579282" imgH="1052807" progId="ChemDraw.Document.6.0">
                  <p:embed/>
                </p:oleObj>
              </mc:Choice>
              <mc:Fallback>
                <p:oleObj name="CS ChemDraw Drawing" r:id="rId23" imgW="4579282" imgH="10528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98272" y="4353064"/>
                        <a:ext cx="4579937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159896"/>
              </p:ext>
            </p:extLst>
          </p:nvPr>
        </p:nvGraphicFramePr>
        <p:xfrm>
          <a:off x="6200292" y="5366854"/>
          <a:ext cx="25876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CS ChemDraw Drawing" r:id="rId25" imgW="2587783" imgH="1054469" progId="ChemDraw.Document.6.0">
                  <p:embed/>
                </p:oleObj>
              </mc:Choice>
              <mc:Fallback>
                <p:oleObj name="CS ChemDraw Drawing" r:id="rId25" imgW="2587783" imgH="10544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200292" y="5366854"/>
                        <a:ext cx="258762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434296"/>
              </p:ext>
            </p:extLst>
          </p:nvPr>
        </p:nvGraphicFramePr>
        <p:xfrm>
          <a:off x="3731728" y="5366854"/>
          <a:ext cx="24939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CS ChemDraw Drawing" r:id="rId27" imgW="2493326" imgH="1054469" progId="ChemDraw.Document.6.0">
                  <p:embed/>
                </p:oleObj>
              </mc:Choice>
              <mc:Fallback>
                <p:oleObj name="CS ChemDraw Drawing" r:id="rId27" imgW="2493326" imgH="105446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731728" y="5366854"/>
                        <a:ext cx="249396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69292"/>
              </p:ext>
            </p:extLst>
          </p:nvPr>
        </p:nvGraphicFramePr>
        <p:xfrm>
          <a:off x="1284288" y="5332413"/>
          <a:ext cx="241776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CS ChemDraw Drawing" r:id="rId29" imgW="2418427" imgH="1122634" progId="ChemDraw.Document.6.0">
                  <p:embed/>
                </p:oleObj>
              </mc:Choice>
              <mc:Fallback>
                <p:oleObj name="CS ChemDraw Drawing" r:id="rId29" imgW="2418427" imgH="11226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284288" y="5332413"/>
                        <a:ext cx="2417762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0" y="637580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Luo, T. P. </a:t>
            </a:r>
            <a:r>
              <a:rPr lang="en-US" altLang="zh-CN" sz="8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Am. Chem. Soc.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2292.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31"/>
              </a:rPr>
              <a:t>https://doi.org/10.1021/jacs.1c12525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 smtClean="0"/>
              <a:t>Diterpenes</a:t>
            </a:r>
            <a:r>
              <a:rPr lang="en-US" altLang="zh-CN" dirty="0" smtClean="0"/>
              <a:t> --- </a:t>
            </a:r>
            <a:r>
              <a:rPr lang="en-US" altLang="zh-CN" dirty="0" err="1" smtClean="0"/>
              <a:t>Quionoids</a:t>
            </a:r>
            <a:endParaRPr lang="en-US" altLang="zh-CN" i="1" dirty="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" y="1966361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03692"/>
              </p:ext>
            </p:extLst>
          </p:nvPr>
        </p:nvGraphicFramePr>
        <p:xfrm>
          <a:off x="170553" y="608151"/>
          <a:ext cx="365283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CS ChemDraw Drawing" r:id="rId4" imgW="3652607" imgH="1226543" progId="ChemDraw.Document.6.0">
                  <p:embed/>
                </p:oleObj>
              </mc:Choice>
              <mc:Fallback>
                <p:oleObj name="CS ChemDraw Drawing" r:id="rId4" imgW="3652607" imgH="12265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553" y="608151"/>
                        <a:ext cx="3652837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995530" y="626166"/>
            <a:ext cx="4542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Anti-inflammatory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Triptoquinones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A–F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reduced release of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IL-1a and IL-1b.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Triptoquinone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 also suppressed NO formation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by inhibiting induction of the mRNA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for inducible nitric oxide synthase (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Antitumor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Triptoquinone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showed moderate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activity as inhibitors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human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tumor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cell (A549, IC</a:t>
            </a:r>
            <a:r>
              <a:rPr lang="en-US" altLang="zh-CN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 11.5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mcg/mL; MCF-7, IC</a:t>
            </a:r>
            <a:r>
              <a:rPr lang="en-US" altLang="zh-CN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6.5 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mcg/mL replication.</a:t>
            </a:r>
            <a:endParaRPr lang="en-US" altLang="zh-CN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75652" y="176405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Raskin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-US" altLang="zh-CN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Phytochemistry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732.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https://doi.org/10.1016/j.phytochem.2006.11.029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969732"/>
              </p:ext>
            </p:extLst>
          </p:nvPr>
        </p:nvGraphicFramePr>
        <p:xfrm>
          <a:off x="70127" y="2030412"/>
          <a:ext cx="29194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S ChemDraw Drawing" r:id="rId7" imgW="2919422" imgH="967601" progId="ChemDraw.Document.6.0">
                  <p:embed/>
                </p:oleObj>
              </mc:Choice>
              <mc:Fallback>
                <p:oleObj name="CS ChemDraw Drawing" r:id="rId7" imgW="2919422" imgH="9676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27" y="2030412"/>
                        <a:ext cx="291941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420644"/>
              </p:ext>
            </p:extLst>
          </p:nvPr>
        </p:nvGraphicFramePr>
        <p:xfrm>
          <a:off x="3097076" y="2181363"/>
          <a:ext cx="18764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CS ChemDraw Drawing" r:id="rId9" imgW="1875820" imgH="824207" progId="ChemDraw.Document.6.0">
                  <p:embed/>
                </p:oleObj>
              </mc:Choice>
              <mc:Fallback>
                <p:oleObj name="CS ChemDraw Drawing" r:id="rId9" imgW="1875820" imgH="8242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7076" y="2181363"/>
                        <a:ext cx="1876425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71611"/>
              </p:ext>
            </p:extLst>
          </p:nvPr>
        </p:nvGraphicFramePr>
        <p:xfrm>
          <a:off x="5079930" y="2169147"/>
          <a:ext cx="3932237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CS ChemDraw Drawing" r:id="rId11" imgW="3931816" imgH="2319251" progId="ChemDraw.Document.6.0">
                  <p:embed/>
                </p:oleObj>
              </mc:Choice>
              <mc:Fallback>
                <p:oleObj name="CS ChemDraw Drawing" r:id="rId11" imgW="3931816" imgH="23192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79930" y="2169147"/>
                        <a:ext cx="3932237" cy="231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73199"/>
              </p:ext>
            </p:extLst>
          </p:nvPr>
        </p:nvGraphicFramePr>
        <p:xfrm>
          <a:off x="3069190" y="3445013"/>
          <a:ext cx="455453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CS ChemDraw Drawing" r:id="rId13" imgW="4554731" imgH="1039091" progId="ChemDraw.Document.6.0">
                  <p:embed/>
                </p:oleObj>
              </mc:Choice>
              <mc:Fallback>
                <p:oleObj name="CS ChemDraw Drawing" r:id="rId13" imgW="4554731" imgH="10390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69190" y="3445013"/>
                        <a:ext cx="4554537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66199"/>
              </p:ext>
            </p:extLst>
          </p:nvPr>
        </p:nvGraphicFramePr>
        <p:xfrm>
          <a:off x="295344" y="3445013"/>
          <a:ext cx="268763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CS ChemDraw Drawing" r:id="rId15" imgW="2688066" imgH="1039091" progId="ChemDraw.Document.6.0">
                  <p:embed/>
                </p:oleObj>
              </mc:Choice>
              <mc:Fallback>
                <p:oleObj name="CS ChemDraw Drawing" r:id="rId15" imgW="2688066" imgH="10390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5344" y="3445013"/>
                        <a:ext cx="2687637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822677"/>
              </p:ext>
            </p:extLst>
          </p:nvPr>
        </p:nvGraphicFramePr>
        <p:xfrm>
          <a:off x="409231" y="4488553"/>
          <a:ext cx="3811587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CS ChemDraw Drawing" r:id="rId17" imgW="3811144" imgH="1877014" progId="ChemDraw.Document.6.0">
                  <p:embed/>
                </p:oleObj>
              </mc:Choice>
              <mc:Fallback>
                <p:oleObj name="CS ChemDraw Drawing" r:id="rId17" imgW="3811144" imgH="18770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9231" y="4488553"/>
                        <a:ext cx="3811587" cy="187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56197"/>
              </p:ext>
            </p:extLst>
          </p:nvPr>
        </p:nvGraphicFramePr>
        <p:xfrm>
          <a:off x="4349888" y="5140395"/>
          <a:ext cx="42608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CS ChemDraw Drawing" r:id="rId19" imgW="4260958" imgH="1229452" progId="ChemDraw.Document.6.0">
                  <p:embed/>
                </p:oleObj>
              </mc:Choice>
              <mc:Fallback>
                <p:oleObj name="CS ChemDraw Drawing" r:id="rId19" imgW="4260958" imgH="12294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49888" y="5140395"/>
                        <a:ext cx="426085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0" y="637580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Shishido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Tetrahedron Letters.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4124.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https://doi.org/10.1016/S0040-4039(97)00841-1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 smtClean="0"/>
              <a:t>Diterpenes</a:t>
            </a:r>
            <a:r>
              <a:rPr lang="en-US" altLang="zh-CN" dirty="0" smtClean="0"/>
              <a:t> --- </a:t>
            </a:r>
            <a:r>
              <a:rPr lang="en-US" altLang="zh-CN" dirty="0" err="1" smtClean="0"/>
              <a:t>Quinoids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Kauranes</a:t>
            </a:r>
            <a:endParaRPr lang="en-US" altLang="zh-CN" i="1" dirty="0"/>
          </a:p>
        </p:txBody>
      </p:sp>
      <p:cxnSp>
        <p:nvCxnSpPr>
          <p:cNvPr id="17" name="直接连接符 16"/>
          <p:cNvCxnSpPr>
            <a:stCxn id="24" idx="0"/>
          </p:cNvCxnSpPr>
          <p:nvPr/>
        </p:nvCxnSpPr>
        <p:spPr>
          <a:xfrm flipV="1">
            <a:off x="4552122" y="471056"/>
            <a:ext cx="0" cy="6117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291471" y="725557"/>
            <a:ext cx="285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ignificant anti-HIV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replication activities in H9 lymphocyte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cells.</a:t>
            </a:r>
          </a:p>
          <a:p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EC</a:t>
            </a:r>
            <a:r>
              <a:rPr lang="en-US" altLang="zh-CN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tripterifordin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 = 3100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EC</a:t>
            </a:r>
            <a:r>
              <a:rPr lang="en-US" altLang="zh-CN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neotripterifordin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zh-CN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For  inhibitory mechanism:  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Lee, K.-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altLang="zh-CN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Top</a:t>
            </a:r>
            <a:r>
              <a:rPr lang="en-US" altLang="zh-CN" sz="1000" i="1" dirty="0">
                <a:latin typeface="Arial" panose="020B0604020202020204" pitchFamily="34" charset="0"/>
                <a:cs typeface="Arial" panose="020B0604020202020204" pitchFamily="34" charset="0"/>
              </a:rPr>
              <a:t>. Med. Chem.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155.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250179"/>
              </p:ext>
            </p:extLst>
          </p:nvPr>
        </p:nvGraphicFramePr>
        <p:xfrm>
          <a:off x="4654550" y="608013"/>
          <a:ext cx="16224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CS ChemDraw Drawing" r:id="rId4" imgW="1622826" imgH="1189967" progId="ChemDraw.Document.6.0">
                  <p:embed/>
                </p:oleObj>
              </mc:Choice>
              <mc:Fallback>
                <p:oleObj name="CS ChemDraw Drawing" r:id="rId4" imgW="1622826" imgH="11899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4550" y="608013"/>
                        <a:ext cx="162242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31930"/>
              </p:ext>
            </p:extLst>
          </p:nvPr>
        </p:nvGraphicFramePr>
        <p:xfrm>
          <a:off x="99530" y="538508"/>
          <a:ext cx="427355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CS ChemDraw Drawing" r:id="rId6" imgW="4273026" imgH="1604772" progId="ChemDraw.Document.6.0">
                  <p:embed/>
                </p:oleObj>
              </mc:Choice>
              <mc:Fallback>
                <p:oleObj name="CS ChemDraw Drawing" r:id="rId6" imgW="4273026" imgH="16047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530" y="538508"/>
                        <a:ext cx="4273550" cy="160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734967"/>
              </p:ext>
            </p:extLst>
          </p:nvPr>
        </p:nvGraphicFramePr>
        <p:xfrm>
          <a:off x="142737" y="1510541"/>
          <a:ext cx="41275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CS ChemDraw Drawing" r:id="rId8" imgW="4126971" imgH="1591056" progId="ChemDraw.Document.6.0">
                  <p:embed/>
                </p:oleObj>
              </mc:Choice>
              <mc:Fallback>
                <p:oleObj name="CS ChemDraw Drawing" r:id="rId8" imgW="4126971" imgH="15910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737" y="1510541"/>
                        <a:ext cx="41275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393270"/>
              </p:ext>
            </p:extLst>
          </p:nvPr>
        </p:nvGraphicFramePr>
        <p:xfrm>
          <a:off x="3670094" y="3114744"/>
          <a:ext cx="6492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CS ChemDraw Drawing" r:id="rId10" imgW="649130" imgH="1165444" progId="ChemDraw.Document.6.0">
                  <p:embed/>
                </p:oleObj>
              </mc:Choice>
              <mc:Fallback>
                <p:oleObj name="CS ChemDraw Drawing" r:id="rId10" imgW="649130" imgH="11654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70094" y="3114744"/>
                        <a:ext cx="649287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09655"/>
              </p:ext>
            </p:extLst>
          </p:nvPr>
        </p:nvGraphicFramePr>
        <p:xfrm>
          <a:off x="139147" y="3346519"/>
          <a:ext cx="3503613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CS ChemDraw Drawing" r:id="rId12" imgW="3503640" imgH="1157963" progId="ChemDraw.Document.6.0">
                  <p:embed/>
                </p:oleObj>
              </mc:Choice>
              <mc:Fallback>
                <p:oleObj name="CS ChemDraw Drawing" r:id="rId12" imgW="3503640" imgH="11579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9147" y="3346519"/>
                        <a:ext cx="3503613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027996"/>
              </p:ext>
            </p:extLst>
          </p:nvPr>
        </p:nvGraphicFramePr>
        <p:xfrm>
          <a:off x="98977" y="4520510"/>
          <a:ext cx="1352550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CS ChemDraw Drawing" r:id="rId14" imgW="1353187" imgH="1593965" progId="ChemDraw.Document.6.0">
                  <p:embed/>
                </p:oleObj>
              </mc:Choice>
              <mc:Fallback>
                <p:oleObj name="CS ChemDraw Drawing" r:id="rId14" imgW="1353187" imgH="15939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977" y="4520510"/>
                        <a:ext cx="1352550" cy="159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583643"/>
              </p:ext>
            </p:extLst>
          </p:nvPr>
        </p:nvGraphicFramePr>
        <p:xfrm>
          <a:off x="1581911" y="4931673"/>
          <a:ext cx="273843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CS ChemDraw Drawing" r:id="rId16" imgW="2738415" imgH="1228205" progId="ChemDraw.Document.6.0">
                  <p:embed/>
                </p:oleObj>
              </mc:Choice>
              <mc:Fallback>
                <p:oleObj name="CS ChemDraw Drawing" r:id="rId16" imgW="2738415" imgH="12282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1911" y="4931673"/>
                        <a:ext cx="2738437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0" y="637580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Krische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M. J. </a:t>
            </a:r>
            <a:r>
              <a:rPr lang="en-US" altLang="zh-CN" sz="8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Am. Chem. Soc.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12364.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https://doi.org/10.1021/jacs.6b08902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32626"/>
              </p:ext>
            </p:extLst>
          </p:nvPr>
        </p:nvGraphicFramePr>
        <p:xfrm>
          <a:off x="4653653" y="1925845"/>
          <a:ext cx="33750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CS ChemDraw Drawing" r:id="rId19" imgW="3375478" imgH="958457" progId="ChemDraw.Document.6.0">
                  <p:embed/>
                </p:oleObj>
              </mc:Choice>
              <mc:Fallback>
                <p:oleObj name="CS ChemDraw Drawing" r:id="rId19" imgW="3375478" imgH="9584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53653" y="1925845"/>
                        <a:ext cx="3375025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859966"/>
              </p:ext>
            </p:extLst>
          </p:nvPr>
        </p:nvGraphicFramePr>
        <p:xfrm>
          <a:off x="8039100" y="2429358"/>
          <a:ext cx="11049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CS ChemDraw Drawing" r:id="rId21" imgW="1104354" imgH="1640932" progId="ChemDraw.Document.6.0">
                  <p:embed/>
                </p:oleObj>
              </mc:Choice>
              <mc:Fallback>
                <p:oleObj name="CS ChemDraw Drawing" r:id="rId21" imgW="1104354" imgH="16409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39100" y="2429358"/>
                        <a:ext cx="1104900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76093"/>
              </p:ext>
            </p:extLst>
          </p:nvPr>
        </p:nvGraphicFramePr>
        <p:xfrm>
          <a:off x="5925102" y="3210684"/>
          <a:ext cx="20431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CS ChemDraw Drawing" r:id="rId23" imgW="2043512" imgH="854548" progId="ChemDraw.Document.6.0">
                  <p:embed/>
                </p:oleObj>
              </mc:Choice>
              <mc:Fallback>
                <p:oleObj name="CS ChemDraw Drawing" r:id="rId23" imgW="2043512" imgH="8545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25102" y="3210684"/>
                        <a:ext cx="2043113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713310"/>
              </p:ext>
            </p:extLst>
          </p:nvPr>
        </p:nvGraphicFramePr>
        <p:xfrm>
          <a:off x="4627978" y="3622538"/>
          <a:ext cx="1277937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CS ChemDraw Drawing" r:id="rId25" imgW="1278288" imgH="1738607" progId="ChemDraw.Document.6.0">
                  <p:embed/>
                </p:oleObj>
              </mc:Choice>
              <mc:Fallback>
                <p:oleObj name="CS ChemDraw Drawing" r:id="rId25" imgW="1278288" imgH="17386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27978" y="3622538"/>
                        <a:ext cx="1277937" cy="173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087086"/>
              </p:ext>
            </p:extLst>
          </p:nvPr>
        </p:nvGraphicFramePr>
        <p:xfrm>
          <a:off x="5923584" y="4349542"/>
          <a:ext cx="3121025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CS ChemDraw Drawing" r:id="rId27" imgW="3120819" imgH="2035787" progId="ChemDraw.Document.6.0">
                  <p:embed/>
                </p:oleObj>
              </mc:Choice>
              <mc:Fallback>
                <p:oleObj name="CS ChemDraw Drawing" r:id="rId27" imgW="3120819" imgH="20357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923584" y="4349542"/>
                        <a:ext cx="3121025" cy="203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302587"/>
              </p:ext>
            </p:extLst>
          </p:nvPr>
        </p:nvGraphicFramePr>
        <p:xfrm>
          <a:off x="5807006" y="5384594"/>
          <a:ext cx="20208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CS ChemDraw Drawing" r:id="rId29" imgW="2020626" imgH="877408" progId="ChemDraw.Document.6.0">
                  <p:embed/>
                </p:oleObj>
              </mc:Choice>
              <mc:Fallback>
                <p:oleObj name="CS ChemDraw Drawing" r:id="rId29" imgW="2020626" imgH="8774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807006" y="5384594"/>
                        <a:ext cx="2020887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7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8923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11</a:t>
            </a:r>
            <a:r>
              <a:rPr lang="en-US" sz="1200" dirty="0" smtClean="0"/>
              <a:t>/</a:t>
            </a:r>
            <a:r>
              <a:rPr lang="en-US" altLang="zh-CN" sz="1200" dirty="0" smtClean="0"/>
              <a:t>11</a:t>
            </a:r>
            <a:r>
              <a:rPr lang="en-US" sz="1200" dirty="0" smtClean="0"/>
              <a:t>/2023</a:t>
            </a:r>
            <a:endParaRPr lang="en-US" sz="1200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09072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47105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 smtClean="0"/>
              <a:t>Diterpenes</a:t>
            </a:r>
            <a:r>
              <a:rPr lang="en-US" altLang="zh-CN" dirty="0" smtClean="0"/>
              <a:t> --- </a:t>
            </a:r>
            <a:r>
              <a:rPr lang="en-US" altLang="zh-CN" dirty="0" err="1" smtClean="0"/>
              <a:t>Kauranes</a:t>
            </a:r>
            <a:endParaRPr lang="en-US" altLang="zh-CN" i="1" dirty="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" y="2980152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24392"/>
              </p:ext>
            </p:extLst>
          </p:nvPr>
        </p:nvGraphicFramePr>
        <p:xfrm>
          <a:off x="81860" y="518561"/>
          <a:ext cx="31559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CS ChemDraw Drawing" r:id="rId4" imgW="3155772" imgH="1068185" progId="ChemDraw.Document.6.0">
                  <p:embed/>
                </p:oleObj>
              </mc:Choice>
              <mc:Fallback>
                <p:oleObj name="CS ChemDraw Drawing" r:id="rId4" imgW="3155772" imgH="10681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860" y="518561"/>
                        <a:ext cx="3155950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604894"/>
              </p:ext>
            </p:extLst>
          </p:nvPr>
        </p:nvGraphicFramePr>
        <p:xfrm>
          <a:off x="3430380" y="716377"/>
          <a:ext cx="20431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CS ChemDraw Drawing" r:id="rId6" imgW="2043512" imgH="871589" progId="ChemDraw.Document.6.0">
                  <p:embed/>
                </p:oleObj>
              </mc:Choice>
              <mc:Fallback>
                <p:oleObj name="CS ChemDraw Drawing" r:id="rId6" imgW="2043512" imgH="8715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0380" y="716377"/>
                        <a:ext cx="2043113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762286"/>
              </p:ext>
            </p:extLst>
          </p:nvPr>
        </p:nvGraphicFramePr>
        <p:xfrm>
          <a:off x="5572126" y="590689"/>
          <a:ext cx="3484563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CS ChemDraw Drawing" r:id="rId8" imgW="3485331" imgH="2177519" progId="ChemDraw.Document.6.0">
                  <p:embed/>
                </p:oleObj>
              </mc:Choice>
              <mc:Fallback>
                <p:oleObj name="CS ChemDraw Drawing" r:id="rId8" imgW="3485331" imgH="21775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126" y="590689"/>
                        <a:ext cx="3484563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471301"/>
              </p:ext>
            </p:extLst>
          </p:nvPr>
        </p:nvGraphicFramePr>
        <p:xfrm>
          <a:off x="3475522" y="1830042"/>
          <a:ext cx="411956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CS ChemDraw Drawing" r:id="rId10" imgW="4120313" imgH="970511" progId="ChemDraw.Document.6.0">
                  <p:embed/>
                </p:oleObj>
              </mc:Choice>
              <mc:Fallback>
                <p:oleObj name="CS ChemDraw Drawing" r:id="rId10" imgW="4120313" imgH="9705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75522" y="1830042"/>
                        <a:ext cx="4119563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0" y="278778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Corey, E. J. </a:t>
            </a:r>
            <a:r>
              <a:rPr lang="en-US" altLang="zh-CN" sz="8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Am. Chem. Soc.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9929.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https://doi.org/10.1021/ja972549c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39022"/>
              </p:ext>
            </p:extLst>
          </p:nvPr>
        </p:nvGraphicFramePr>
        <p:xfrm>
          <a:off x="101462" y="3018045"/>
          <a:ext cx="283845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CS ChemDraw Drawing" r:id="rId13" imgW="2838697" imgH="1060288" progId="ChemDraw.Document.6.0">
                  <p:embed/>
                </p:oleObj>
              </mc:Choice>
              <mc:Fallback>
                <p:oleObj name="CS ChemDraw Drawing" r:id="rId13" imgW="2838697" imgH="10602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462" y="3018045"/>
                        <a:ext cx="2838450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658270"/>
              </p:ext>
            </p:extLst>
          </p:nvPr>
        </p:nvGraphicFramePr>
        <p:xfrm>
          <a:off x="3261002" y="3147323"/>
          <a:ext cx="339725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CS ChemDraw Drawing" r:id="rId15" imgW="3396700" imgH="1138012" progId="ChemDraw.Document.6.0">
                  <p:embed/>
                </p:oleObj>
              </mc:Choice>
              <mc:Fallback>
                <p:oleObj name="CS ChemDraw Drawing" r:id="rId15" imgW="3396700" imgH="11380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61002" y="3147323"/>
                        <a:ext cx="3397250" cy="113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57148"/>
              </p:ext>
            </p:extLst>
          </p:nvPr>
        </p:nvGraphicFramePr>
        <p:xfrm>
          <a:off x="6789531" y="3145044"/>
          <a:ext cx="2182813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CS ChemDraw Drawing" r:id="rId17" imgW="2182077" imgH="2177519" progId="ChemDraw.Document.6.0">
                  <p:embed/>
                </p:oleObj>
              </mc:Choice>
              <mc:Fallback>
                <p:oleObj name="CS ChemDraw Drawing" r:id="rId17" imgW="2182077" imgH="21775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89531" y="3145044"/>
                        <a:ext cx="2182813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005713"/>
              </p:ext>
            </p:extLst>
          </p:nvPr>
        </p:nvGraphicFramePr>
        <p:xfrm>
          <a:off x="5431734" y="4457908"/>
          <a:ext cx="20558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CS ChemDraw Drawing" r:id="rId19" imgW="2055580" imgH="921881" progId="ChemDraw.Document.6.0">
                  <p:embed/>
                </p:oleObj>
              </mc:Choice>
              <mc:Fallback>
                <p:oleObj name="CS ChemDraw Drawing" r:id="rId19" imgW="2055580" imgH="9218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31734" y="4457908"/>
                        <a:ext cx="2055813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37094"/>
              </p:ext>
            </p:extLst>
          </p:nvPr>
        </p:nvGraphicFramePr>
        <p:xfrm>
          <a:off x="2819746" y="4471781"/>
          <a:ext cx="25288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CS ChemDraw Drawing" r:id="rId21" imgW="2529528" imgH="874499" progId="ChemDraw.Document.6.0">
                  <p:embed/>
                </p:oleObj>
              </mc:Choice>
              <mc:Fallback>
                <p:oleObj name="CS ChemDraw Drawing" r:id="rId21" imgW="2529528" imgH="8744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19746" y="4471781"/>
                        <a:ext cx="2528887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497306"/>
              </p:ext>
            </p:extLst>
          </p:nvPr>
        </p:nvGraphicFramePr>
        <p:xfrm>
          <a:off x="582681" y="4393579"/>
          <a:ext cx="21145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CS ChemDraw Drawing" r:id="rId23" imgW="2115083" imgH="1013321" progId="ChemDraw.Document.6.0">
                  <p:embed/>
                </p:oleObj>
              </mc:Choice>
              <mc:Fallback>
                <p:oleObj name="CS ChemDraw Drawing" r:id="rId23" imgW="2115083" imgH="10133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82681" y="4393579"/>
                        <a:ext cx="211455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465"/>
              </p:ext>
            </p:extLst>
          </p:nvPr>
        </p:nvGraphicFramePr>
        <p:xfrm>
          <a:off x="3475658" y="5434427"/>
          <a:ext cx="42799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CS ChemDraw Drawing" r:id="rId25" imgW="4280515" imgH="1037844" progId="ChemDraw.Document.6.0">
                  <p:embed/>
                </p:oleObj>
              </mc:Choice>
              <mc:Fallback>
                <p:oleObj name="CS ChemDraw Drawing" r:id="rId25" imgW="4280515" imgH="10378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475658" y="5434427"/>
                        <a:ext cx="427990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0" y="636918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Kobayashi, S. </a:t>
            </a:r>
            <a:r>
              <a:rPr lang="en-US" altLang="zh-CN" sz="8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Org. Chem.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1606.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https://doi.org/10.1021/acs.joc.7b02916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5888</TotalTime>
  <Words>1079</Words>
  <Application>Microsoft Office PowerPoint</Application>
  <PresentationFormat>信纸(8.5x11 英寸)</PresentationFormat>
  <Paragraphs>141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Office Theme</vt:lpstr>
      <vt:lpstr>CS ChemDraw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Sarlah</dc:creator>
  <cp:lastModifiedBy>Windows 用户</cp:lastModifiedBy>
  <cp:revision>178</cp:revision>
  <dcterms:created xsi:type="dcterms:W3CDTF">2020-04-26T00:19:14Z</dcterms:created>
  <dcterms:modified xsi:type="dcterms:W3CDTF">2023-11-18T19:42:14Z</dcterms:modified>
</cp:coreProperties>
</file>