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3701" autoAdjust="0"/>
  </p:normalViewPr>
  <p:slideViewPr>
    <p:cSldViewPr snapToGrid="0">
      <p:cViewPr varScale="1">
        <p:scale>
          <a:sx n="64" d="100"/>
          <a:sy n="64" d="100"/>
        </p:scale>
        <p:origin x="132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251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B3F3D5-14E0-4A53-B0AD-34CDF36E9F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63573A-F520-4238-8232-49E061F31A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3F29-0886-4938-B421-98CBA73226E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B4049-44CC-42D8-B919-69F6A9765E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D0B265-A0D7-413F-BB46-42952B5BC5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4B3E0-1670-48DC-A7D3-BCCC7CB81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619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D79EA-8E46-4029-B6AE-051970A8DEE4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081E1-0DBE-4166-ABE6-ED38A45C25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7573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alois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furstner</a:t>
            </a:r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7081E1-0DBE-4166-ABE6-ED38A45C25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5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07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rlahgroup.com/synthesis-of-the-week" TargetMode="External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s://www.sarlahgroup.com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A95D360-EC15-4AF7-89C9-0F3CB490EB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88" y="148330"/>
            <a:ext cx="1394452" cy="3734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570AE2D-DA02-4C68-B103-13CAD629554D}"/>
              </a:ext>
            </a:extLst>
          </p:cNvPr>
          <p:cNvGrpSpPr/>
          <p:nvPr userDrawn="1"/>
        </p:nvGrpSpPr>
        <p:grpSpPr>
          <a:xfrm>
            <a:off x="32307" y="482252"/>
            <a:ext cx="9067852" cy="0"/>
            <a:chOff x="32307" y="482252"/>
            <a:chExt cx="9067852" cy="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4FB455-9279-477E-A4BF-F742922B86A1}"/>
                </a:ext>
              </a:extLst>
            </p:cNvPr>
            <p:cNvCxnSpPr>
              <a:cxnSpLocks/>
            </p:cNvCxnSpPr>
            <p:nvPr/>
          </p:nvCxnSpPr>
          <p:spPr>
            <a:xfrm>
              <a:off x="1051560" y="482252"/>
              <a:ext cx="80485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1727EF-5029-4486-AC0A-D90C3F2F2DFE}"/>
                </a:ext>
              </a:extLst>
            </p:cNvPr>
            <p:cNvCxnSpPr>
              <a:cxnSpLocks/>
            </p:cNvCxnSpPr>
            <p:nvPr/>
          </p:nvCxnSpPr>
          <p:spPr>
            <a:xfrm>
              <a:off x="32307" y="482252"/>
              <a:ext cx="41473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36336DD-1D7E-4020-B98D-739AB2CCDC5D}"/>
              </a:ext>
            </a:extLst>
          </p:cNvPr>
          <p:cNvCxnSpPr>
            <a:cxnSpLocks/>
          </p:cNvCxnSpPr>
          <p:nvPr userDrawn="1"/>
        </p:nvCxnSpPr>
        <p:spPr>
          <a:xfrm>
            <a:off x="32307" y="6570418"/>
            <a:ext cx="90678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D939A3CC-4029-4C61-8343-215CFE1F49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2" r="17615"/>
          <a:stretch/>
        </p:blipFill>
        <p:spPr>
          <a:xfrm>
            <a:off x="8219971" y="27125"/>
            <a:ext cx="911503" cy="44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emf"/><Relationship Id="rId12" Type="http://schemas.openxmlformats.org/officeDocument/2006/relationships/hyperlink" Target="https://doi.org/10.1016/j.tet.2011.09.079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5.emf"/><Relationship Id="rId5" Type="http://schemas.openxmlformats.org/officeDocument/2006/relationships/hyperlink" Target="doi.org/10.1002/anie.201809703" TargetMode="External"/><Relationship Id="rId10" Type="http://schemas.openxmlformats.org/officeDocument/2006/relationships/oleObject" Target="../embeddings/oleObject3.bin"/><Relationship Id="rId4" Type="http://schemas.openxmlformats.org/officeDocument/2006/relationships/hyperlink" Target="https://doi.org/10.1002/anie.201103270" TargetMode="External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nie.201103270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hyperlink" Target="doi.org/10.1002/anie.2018097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990624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09/23/2023</a:t>
            </a:r>
            <a:endParaRPr lang="en-US" sz="1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0" y="6373508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Trauner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Chem. Int. Ed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15587.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doi.org/10.1002/anie.201809703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0" y="1618981"/>
            <a:ext cx="9144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608130" y="49624"/>
            <a:ext cx="623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Aspergillin PZ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0" y="3397150"/>
            <a:ext cx="9144000" cy="923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1850887" y="643634"/>
            <a:ext cx="455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Isolated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from a sample of the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soil fungus 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Aspergillus </a:t>
            </a:r>
            <a:r>
              <a:rPr lang="en-US" altLang="zh-CN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awamori</a:t>
            </a:r>
            <a:r>
              <a:rPr lang="en-US" altLang="zh-CN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Ten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contiguous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stereocenters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including one </a:t>
            </a:r>
            <a:r>
              <a:rPr lang="en-US" altLang="zh-CN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quarternary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carbon and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oxabicyclo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[3.2.1]octane </a:t>
            </a:r>
            <a:r>
              <a:rPr lang="en-US" altLang="zh-C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subunit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474769"/>
              </p:ext>
            </p:extLst>
          </p:nvPr>
        </p:nvGraphicFramePr>
        <p:xfrm>
          <a:off x="142944" y="599592"/>
          <a:ext cx="16208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CS ChemDraw Drawing" r:id="rId6" imgW="1621578" imgH="987136" progId="ChemDraw.Document.6.0">
                  <p:embed/>
                </p:oleObj>
              </mc:Choice>
              <mc:Fallback>
                <p:oleObj name="CS ChemDraw Drawing" r:id="rId6" imgW="1621578" imgH="98713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2944" y="599592"/>
                        <a:ext cx="1620837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853282"/>
              </p:ext>
            </p:extLst>
          </p:nvPr>
        </p:nvGraphicFramePr>
        <p:xfrm>
          <a:off x="162753" y="1913904"/>
          <a:ext cx="8858250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" name="CS ChemDraw Drawing" r:id="rId8" imgW="8858549" imgH="1398616" progId="ChemDraw.Document.6.0">
                  <p:embed/>
                </p:oleObj>
              </mc:Choice>
              <mc:Fallback>
                <p:oleObj name="CS ChemDraw Drawing" r:id="rId8" imgW="8858549" imgH="1398616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62753" y="1913904"/>
                        <a:ext cx="8858250" cy="1398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0" y="1640014"/>
            <a:ext cx="3061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First Total Synthesis (Overman, 2011)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0" y="3412492"/>
            <a:ext cx="3955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Biomimetic Retrosynthesis (</a:t>
            </a:r>
            <a:r>
              <a:rPr lang="en-US" altLang="zh-CN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Trauner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2018)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86291"/>
              </p:ext>
            </p:extLst>
          </p:nvPr>
        </p:nvGraphicFramePr>
        <p:xfrm>
          <a:off x="191397" y="3644417"/>
          <a:ext cx="8783638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1" name="CS ChemDraw Drawing" r:id="rId10" imgW="8784066" imgH="2670048" progId="ChemDraw.Document.6.0">
                  <p:embed/>
                </p:oleObj>
              </mc:Choice>
              <mc:Fallback>
                <p:oleObj name="CS ChemDraw Drawing" r:id="rId10" imgW="8784066" imgH="2670048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1397" y="3644417"/>
                        <a:ext cx="8783638" cy="267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0" y="3180522"/>
            <a:ext cx="446267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Overman, L. E.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Tetrahedron. </a:t>
            </a:r>
            <a:r>
              <a:rPr lang="en-US" altLang="zh-CN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9837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. https://doi.org/10.1016/j.tet.2011.09.079</a:t>
            </a:r>
            <a:endParaRPr lang="zh-CN" alt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4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6821B-0D94-4642-BBE5-71917ECD2120}"/>
              </a:ext>
            </a:extLst>
          </p:cNvPr>
          <p:cNvSpPr txBox="1">
            <a:spLocks/>
          </p:cNvSpPr>
          <p:nvPr/>
        </p:nvSpPr>
        <p:spPr>
          <a:xfrm>
            <a:off x="3028950" y="6588952"/>
            <a:ext cx="3086100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Cheng Yang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2FCE-8352-4AF7-91BB-69EB766A3046}"/>
              </a:ext>
            </a:extLst>
          </p:cNvPr>
          <p:cNvSpPr txBox="1">
            <a:spLocks/>
          </p:cNvSpPr>
          <p:nvPr/>
        </p:nvSpPr>
        <p:spPr>
          <a:xfrm>
            <a:off x="8803465" y="6588952"/>
            <a:ext cx="296694" cy="27056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A67A10-58D6-4763-AACD-EA60A257528B}" type="slidenum"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C28F4E-69A0-46BF-98FC-58A0EC633F8B}"/>
              </a:ext>
            </a:extLst>
          </p:cNvPr>
          <p:cNvSpPr txBox="1">
            <a:spLocks/>
          </p:cNvSpPr>
          <p:nvPr/>
        </p:nvSpPr>
        <p:spPr>
          <a:xfrm>
            <a:off x="90031" y="6588952"/>
            <a:ext cx="990624" cy="2690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09/23/2023</a:t>
            </a:r>
            <a:endParaRPr lang="en-US" sz="1200" dirty="0"/>
          </a:p>
        </p:txBody>
      </p:sp>
      <p:sp>
        <p:nvSpPr>
          <p:cNvPr id="10" name="文本框 9"/>
          <p:cNvSpPr txBox="1"/>
          <p:nvPr/>
        </p:nvSpPr>
        <p:spPr>
          <a:xfrm>
            <a:off x="0" y="506953"/>
            <a:ext cx="19789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en-US" altLang="zh-CN" sz="1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ynthesis</a:t>
            </a:r>
            <a:endParaRPr lang="zh-CN" alt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1BFE7F6D-0A9D-4FAD-9D7B-0FD24E4966AC}"/>
              </a:ext>
            </a:extLst>
          </p:cNvPr>
          <p:cNvSpPr/>
          <p:nvPr/>
        </p:nvSpPr>
        <p:spPr>
          <a:xfrm>
            <a:off x="0" y="6373508"/>
            <a:ext cx="520978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Trauner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D. </a:t>
            </a:r>
            <a:r>
              <a:rPr lang="en-US" altLang="zh-CN" sz="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Angew</a:t>
            </a:r>
            <a:r>
              <a:rPr lang="en-US" altLang="zh-CN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Chem. Int. Ed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, 15587</a:t>
            </a:r>
            <a:r>
              <a:rPr lang="en-US" altLang="zh-CN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zh-CN" sz="8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doi.org/10.1002/anie.201809703</a:t>
            </a:r>
            <a:endParaRPr lang="en-US" sz="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437101"/>
              </p:ext>
            </p:extLst>
          </p:nvPr>
        </p:nvGraphicFramePr>
        <p:xfrm>
          <a:off x="86071" y="825293"/>
          <a:ext cx="8913812" cy="542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CS ChemDraw Drawing" r:id="rId5" imgW="8913475" imgH="5425301" progId="ChemDraw.Document.6.0">
                  <p:embed/>
                </p:oleObj>
              </mc:Choice>
              <mc:Fallback>
                <p:oleObj name="CS ChemDraw Drawing" r:id="rId5" imgW="8913475" imgH="5425301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071" y="825293"/>
                        <a:ext cx="8913812" cy="542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1608130" y="49624"/>
            <a:ext cx="6233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Aspergillin PZ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3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2864</TotalTime>
  <Words>111</Words>
  <Application>Microsoft Office PowerPoint</Application>
  <PresentationFormat>信纸(8.5x11 英寸)</PresentationFormat>
  <Paragraphs>19</Paragraphs>
  <Slides>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Arial</vt:lpstr>
      <vt:lpstr>Calibri</vt:lpstr>
      <vt:lpstr>Office Theme</vt:lpstr>
      <vt:lpstr>CS ChemDraw Drawing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Sarlah</dc:creator>
  <cp:lastModifiedBy>Windows 用户</cp:lastModifiedBy>
  <cp:revision>56</cp:revision>
  <dcterms:created xsi:type="dcterms:W3CDTF">2020-04-26T00:19:14Z</dcterms:created>
  <dcterms:modified xsi:type="dcterms:W3CDTF">2023-09-23T01:10:44Z</dcterms:modified>
</cp:coreProperties>
</file>