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30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25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B3F3D5-14E0-4A53-B0AD-34CDF36E9F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63573A-F520-4238-8232-49E061F31A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D3F29-0886-4938-B421-98CBA73226EE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B4049-44CC-42D8-B919-69F6A9765E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0B265-A0D7-413F-BB46-42952B5BC5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4B3E0-1670-48DC-A7D3-BCCC7CB81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6197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D79EA-8E46-4029-B6AE-051970A8DEE4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081E1-0DBE-4166-ABE6-ED38A45C2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7573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07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rlahgroup.com/drug-of-the-week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sarlahgroup.com/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hlinkClick r:id="rId3"/>
            <a:extLst>
              <a:ext uri="{FF2B5EF4-FFF2-40B4-BE49-F238E27FC236}">
                <a16:creationId xmlns:a16="http://schemas.microsoft.com/office/drawing/2014/main" id="{9D936D82-4769-4E7B-89D2-21646681F2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8275" y="15529"/>
            <a:ext cx="1134109" cy="52124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6336DD-1D7E-4020-B98D-739AB2CCDC5D}"/>
              </a:ext>
            </a:extLst>
          </p:cNvPr>
          <p:cNvCxnSpPr>
            <a:cxnSpLocks/>
          </p:cNvCxnSpPr>
          <p:nvPr userDrawn="1"/>
        </p:nvCxnSpPr>
        <p:spPr>
          <a:xfrm>
            <a:off x="32307" y="6570418"/>
            <a:ext cx="90678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4570AE2D-DA02-4C68-B103-13CAD629554D}"/>
              </a:ext>
            </a:extLst>
          </p:cNvPr>
          <p:cNvGrpSpPr/>
          <p:nvPr userDrawn="1"/>
        </p:nvGrpSpPr>
        <p:grpSpPr>
          <a:xfrm>
            <a:off x="34212" y="482252"/>
            <a:ext cx="9065947" cy="0"/>
            <a:chOff x="-81993" y="482252"/>
            <a:chExt cx="9065947" cy="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94FB455-9279-477E-A4BF-F742922B86A1}"/>
                </a:ext>
              </a:extLst>
            </p:cNvPr>
            <p:cNvCxnSpPr>
              <a:cxnSpLocks/>
            </p:cNvCxnSpPr>
            <p:nvPr/>
          </p:nvCxnSpPr>
          <p:spPr>
            <a:xfrm>
              <a:off x="908685" y="482252"/>
              <a:ext cx="80752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1727EF-5029-4486-AC0A-D90C3F2F2DFE}"/>
                </a:ext>
              </a:extLst>
            </p:cNvPr>
            <p:cNvCxnSpPr>
              <a:cxnSpLocks/>
            </p:cNvCxnSpPr>
            <p:nvPr/>
          </p:nvCxnSpPr>
          <p:spPr>
            <a:xfrm>
              <a:off x="-81993" y="482252"/>
              <a:ext cx="34869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836EE350-1789-4A00-9A59-34B4353A99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r="17615"/>
          <a:stretch/>
        </p:blipFill>
        <p:spPr>
          <a:xfrm>
            <a:off x="8219971" y="27125"/>
            <a:ext cx="911503" cy="4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1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pubs.acs.org/doi/full/10.1021/acs.jmedchem.9b01404" TargetMode="External"/><Relationship Id="rId7" Type="http://schemas.openxmlformats.org/officeDocument/2006/relationships/image" Target="../media/image4.emf"/><Relationship Id="rId2" Type="http://schemas.openxmlformats.org/officeDocument/2006/relationships/hyperlink" Target="https://doi.org/10.1073/pnas.2416106122" TargetMode="Externa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8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.bin"/><Relationship Id="rId5" Type="http://schemas.openxmlformats.org/officeDocument/2006/relationships/hyperlink" Target="https://doi.org/10.1073/pnas.2416106122" TargetMode="Externa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oi.org/10.1073/pnas.2416106122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28F4E-69A0-46BF-98FC-58A0EC633F8B}"/>
              </a:ext>
            </a:extLst>
          </p:cNvPr>
          <p:cNvSpPr txBox="1">
            <a:spLocks/>
          </p:cNvSpPr>
          <p:nvPr/>
        </p:nvSpPr>
        <p:spPr>
          <a:xfrm>
            <a:off x="90031" y="6588952"/>
            <a:ext cx="1009096" cy="2690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7/18/2025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6821B-0D94-4642-BBE5-71917ECD2120}"/>
              </a:ext>
            </a:extLst>
          </p:cNvPr>
          <p:cNvSpPr txBox="1">
            <a:spLocks/>
          </p:cNvSpPr>
          <p:nvPr/>
        </p:nvSpPr>
        <p:spPr>
          <a:xfrm>
            <a:off x="3028950" y="6588952"/>
            <a:ext cx="308610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Artem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Lykov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02FCE-8352-4AF7-91BB-69EB766A3046}"/>
              </a:ext>
            </a:extLst>
          </p:cNvPr>
          <p:cNvSpPr txBox="1">
            <a:spLocks/>
          </p:cNvSpPr>
          <p:nvPr/>
        </p:nvSpPr>
        <p:spPr>
          <a:xfrm>
            <a:off x="8803465" y="6588952"/>
            <a:ext cx="296694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A67A10-58D6-4763-AACD-EA60A257528B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88BB6B-53F1-466B-B3E7-C32A636C028A}"/>
              </a:ext>
            </a:extLst>
          </p:cNvPr>
          <p:cNvSpPr/>
          <p:nvPr/>
        </p:nvSpPr>
        <p:spPr>
          <a:xfrm>
            <a:off x="136022" y="1027832"/>
            <a:ext cx="8368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Highly selective for Serotonin receptors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Promotes Neuroplasticity  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Does not exacerbate the positive symptoms of SCZ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Does not promote SCZ-related gene expression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Produces robust Antidepressant-Like effects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Promotes Cognitive Flexibility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61DF21-9BBB-45B6-98F3-674C25CA98E4}"/>
              </a:ext>
            </a:extLst>
          </p:cNvPr>
          <p:cNvSpPr/>
          <p:nvPr/>
        </p:nvSpPr>
        <p:spPr>
          <a:xfrm>
            <a:off x="136022" y="750833"/>
            <a:ext cx="17604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Biological properties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9876AB-FDA3-4F60-83EC-59A838796D0F}"/>
              </a:ext>
            </a:extLst>
          </p:cNvPr>
          <p:cNvSpPr txBox="1">
            <a:spLocks/>
          </p:cNvSpPr>
          <p:nvPr/>
        </p:nvSpPr>
        <p:spPr>
          <a:xfrm>
            <a:off x="685800" y="87683"/>
            <a:ext cx="7772400" cy="394569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(+)-JRT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3D8F36-194E-4407-A54D-05AE40912550}"/>
              </a:ext>
            </a:extLst>
          </p:cNvPr>
          <p:cNvCxnSpPr>
            <a:cxnSpLocks/>
          </p:cNvCxnSpPr>
          <p:nvPr/>
        </p:nvCxnSpPr>
        <p:spPr>
          <a:xfrm>
            <a:off x="68398" y="2320693"/>
            <a:ext cx="90072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BFE7F6D-0A9D-4FAD-9D7B-0FD24E4966AC}"/>
              </a:ext>
            </a:extLst>
          </p:cNvPr>
          <p:cNvSpPr/>
          <p:nvPr/>
        </p:nvSpPr>
        <p:spPr>
          <a:xfrm>
            <a:off x="0" y="6172535"/>
            <a:ext cx="5209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Olson, D. E. </a:t>
            </a:r>
            <a:r>
              <a:rPr lang="en-US" sz="800" i="1" dirty="0"/>
              <a:t>Proc. Natl. Acad. Sci.</a:t>
            </a:r>
            <a:r>
              <a:rPr lang="en-US" sz="800" dirty="0"/>
              <a:t> </a:t>
            </a:r>
            <a:r>
              <a:rPr lang="en-US" sz="800" b="1" dirty="0"/>
              <a:t>2025</a:t>
            </a:r>
            <a:r>
              <a:rPr lang="en-US" sz="800" dirty="0"/>
              <a:t>, </a:t>
            </a:r>
            <a:r>
              <a:rPr lang="en-US" sz="800" i="1" dirty="0"/>
              <a:t>122</a:t>
            </a:r>
            <a:r>
              <a:rPr lang="en-US" sz="800" dirty="0"/>
              <a:t> (16). </a:t>
            </a:r>
            <a:r>
              <a:rPr lang="en-US" sz="800" dirty="0">
                <a:hlinkClick r:id="rId2"/>
              </a:rPr>
              <a:t>https://doi.org/10.1073/pnas.2416106122</a:t>
            </a:r>
            <a:r>
              <a:rPr lang="en-US" sz="800" dirty="0"/>
              <a:t>.</a:t>
            </a:r>
            <a:br>
              <a:rPr lang="en-US" sz="800" dirty="0"/>
            </a:br>
            <a:r>
              <a:rPr lang="en-US" sz="800" dirty="0"/>
              <a:t>Olson, D. E. Journal of Medicinal Chemistry </a:t>
            </a:r>
            <a:r>
              <a:rPr lang="en-US" sz="800" b="1" dirty="0"/>
              <a:t>2020</a:t>
            </a:r>
            <a:r>
              <a:rPr lang="en-US" sz="800" dirty="0"/>
              <a:t> 63 (3), 1142-1155. </a:t>
            </a:r>
            <a:r>
              <a:rPr lang="en-US" sz="800" dirty="0">
                <a:hlinkClick r:id="rId3"/>
              </a:rPr>
              <a:t>10.1021/acs.jmedchem.9b01404</a:t>
            </a:r>
            <a:endParaRPr lang="en-US" sz="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658E5F4A-852A-4978-F903-6FE66CFF84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525460"/>
              </p:ext>
            </p:extLst>
          </p:nvPr>
        </p:nvGraphicFramePr>
        <p:xfrm>
          <a:off x="4500563" y="796925"/>
          <a:ext cx="3957637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4" imgW="3957863" imgH="1106754" progId="ChemDraw_x64.Document.6.0">
                  <p:embed/>
                </p:oleObj>
              </mc:Choice>
              <mc:Fallback>
                <p:oleObj name="CS ChemDraw 64-bit Drawing" r:id="rId4" imgW="3957863" imgH="1106754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0563" y="796925"/>
                        <a:ext cx="3957637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7">
            <a:extLst>
              <a:ext uri="{FF2B5EF4-FFF2-40B4-BE49-F238E27FC236}">
                <a16:creationId xmlns:a16="http://schemas.microsoft.com/office/drawing/2014/main" id="{1DB1B671-7985-BE76-1C5B-207083EBF842}"/>
              </a:ext>
            </a:extLst>
          </p:cNvPr>
          <p:cNvSpPr/>
          <p:nvPr/>
        </p:nvSpPr>
        <p:spPr>
          <a:xfrm>
            <a:off x="136022" y="2420557"/>
            <a:ext cx="12202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Design of JRT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B1AE37A3-A524-2993-1374-D13727751E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820634"/>
              </p:ext>
            </p:extLst>
          </p:nvPr>
        </p:nvGraphicFramePr>
        <p:xfrm>
          <a:off x="68398" y="2937545"/>
          <a:ext cx="4648200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6" imgW="4648129" imgH="2555418" progId="ChemDraw_x64.Document.6.0">
                  <p:embed/>
                </p:oleObj>
              </mc:Choice>
              <mc:Fallback>
                <p:oleObj name="CS ChemDraw 64-bit Drawing" r:id="rId6" imgW="4648129" imgH="2555418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98" y="2937545"/>
                        <a:ext cx="4648200" cy="255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D40A762-C50E-C9C7-CFF5-475C7E5BB6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12"/>
          <a:stretch>
            <a:fillRect/>
          </a:stretch>
        </p:blipFill>
        <p:spPr>
          <a:xfrm>
            <a:off x="4883095" y="3201162"/>
            <a:ext cx="4115468" cy="1966853"/>
          </a:xfrm>
          <a:prstGeom prst="rect">
            <a:avLst/>
          </a:prstGeom>
        </p:spPr>
      </p:pic>
      <p:sp>
        <p:nvSpPr>
          <p:cNvPr id="30" name="Rectangle 6">
            <a:extLst>
              <a:ext uri="{FF2B5EF4-FFF2-40B4-BE49-F238E27FC236}">
                <a16:creationId xmlns:a16="http://schemas.microsoft.com/office/drawing/2014/main" id="{6BFB1414-EA65-D5CE-10E0-8676B11F20D7}"/>
              </a:ext>
            </a:extLst>
          </p:cNvPr>
          <p:cNvSpPr/>
          <p:nvPr/>
        </p:nvSpPr>
        <p:spPr>
          <a:xfrm>
            <a:off x="4803823" y="5297242"/>
            <a:ext cx="44787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(+)-JRT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is predicted to adopt similar binding poses as LSD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Indole nitrogen is predicted to be removed from S242</a:t>
            </a:r>
            <a:r>
              <a:rPr lang="en-US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5.46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or G238</a:t>
            </a:r>
            <a:r>
              <a:rPr lang="en-US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5.42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314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8B1FC4C-AA85-44B6-E1C9-A4F99CEBC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5" t="79066"/>
          <a:stretch>
            <a:fillRect/>
          </a:stretch>
        </p:blipFill>
        <p:spPr>
          <a:xfrm>
            <a:off x="7662673" y="4633334"/>
            <a:ext cx="1481327" cy="1241180"/>
          </a:xfrm>
          <a:prstGeom prst="snip2SameRect">
            <a:avLst/>
          </a:prstGeom>
        </p:spPr>
      </p:pic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DF03C6C0-FEF4-A4F9-63B5-D48E45919A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554332"/>
              </p:ext>
            </p:extLst>
          </p:nvPr>
        </p:nvGraphicFramePr>
        <p:xfrm>
          <a:off x="114554" y="2354373"/>
          <a:ext cx="8902700" cy="373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3" imgW="8902003" imgH="3735135" progId="ChemDraw_x64.Document.6.0">
                  <p:embed/>
                </p:oleObj>
              </mc:Choice>
              <mc:Fallback>
                <p:oleObj name="CS ChemDraw 64-bit Drawing" r:id="rId3" imgW="8902003" imgH="3735135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554" y="2354373"/>
                        <a:ext cx="8902700" cy="3735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02FCE-8352-4AF7-91BB-69EB766A3046}"/>
              </a:ext>
            </a:extLst>
          </p:cNvPr>
          <p:cNvSpPr txBox="1">
            <a:spLocks/>
          </p:cNvSpPr>
          <p:nvPr/>
        </p:nvSpPr>
        <p:spPr>
          <a:xfrm>
            <a:off x="8803465" y="6588952"/>
            <a:ext cx="296694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A67A10-58D6-4763-AACD-EA60A257528B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8BA81-13F2-C623-FF2F-8F691086ED6A}"/>
              </a:ext>
            </a:extLst>
          </p:cNvPr>
          <p:cNvSpPr txBox="1">
            <a:spLocks/>
          </p:cNvSpPr>
          <p:nvPr/>
        </p:nvSpPr>
        <p:spPr>
          <a:xfrm>
            <a:off x="685800" y="87683"/>
            <a:ext cx="7772400" cy="394569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(+)-JRT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6FBE62B-D314-5ED1-C9AC-10F6C69FD7AF}"/>
              </a:ext>
            </a:extLst>
          </p:cNvPr>
          <p:cNvSpPr txBox="1">
            <a:spLocks/>
          </p:cNvSpPr>
          <p:nvPr/>
        </p:nvSpPr>
        <p:spPr>
          <a:xfrm>
            <a:off x="3028950" y="6588952"/>
            <a:ext cx="308610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Artem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Lykov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8">
            <a:extLst>
              <a:ext uri="{FF2B5EF4-FFF2-40B4-BE49-F238E27FC236}">
                <a16:creationId xmlns:a16="http://schemas.microsoft.com/office/drawing/2014/main" id="{9A5B7D18-8254-FAB7-DE66-948E9B3400D3}"/>
              </a:ext>
            </a:extLst>
          </p:cNvPr>
          <p:cNvSpPr/>
          <p:nvPr/>
        </p:nvSpPr>
        <p:spPr>
          <a:xfrm>
            <a:off x="0" y="6319079"/>
            <a:ext cx="520978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Olson, D. E. </a:t>
            </a:r>
            <a:r>
              <a:rPr lang="en-US" sz="800" i="1" dirty="0"/>
              <a:t>Proc. Natl. Acad. Sci.</a:t>
            </a:r>
            <a:r>
              <a:rPr lang="en-US" sz="800" dirty="0"/>
              <a:t> </a:t>
            </a:r>
            <a:r>
              <a:rPr lang="en-US" sz="800" b="1" dirty="0"/>
              <a:t>2025</a:t>
            </a:r>
            <a:r>
              <a:rPr lang="en-US" sz="800" dirty="0"/>
              <a:t>, </a:t>
            </a:r>
            <a:r>
              <a:rPr lang="en-US" sz="800" i="1" dirty="0"/>
              <a:t>122</a:t>
            </a:r>
            <a:r>
              <a:rPr lang="en-US" sz="800" dirty="0"/>
              <a:t> (16). </a:t>
            </a:r>
            <a:r>
              <a:rPr lang="en-US" sz="800" dirty="0">
                <a:hlinkClick r:id="rId5"/>
              </a:rPr>
              <a:t>https://doi.org/10.1073/pnas.2416106122</a:t>
            </a:r>
            <a:r>
              <a:rPr lang="en-US" sz="800" dirty="0"/>
              <a:t>.</a:t>
            </a:r>
            <a:endParaRPr lang="en-US" sz="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9D701882-E8BF-255E-DAD1-6B320EC7C9D4}"/>
              </a:ext>
            </a:extLst>
          </p:cNvPr>
          <p:cNvSpPr/>
          <p:nvPr/>
        </p:nvSpPr>
        <p:spPr>
          <a:xfrm>
            <a:off x="136022" y="553685"/>
            <a:ext cx="12939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Retrosynthesis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1">
            <a:extLst>
              <a:ext uri="{FF2B5EF4-FFF2-40B4-BE49-F238E27FC236}">
                <a16:creationId xmlns:a16="http://schemas.microsoft.com/office/drawing/2014/main" id="{DB956404-C780-3075-B33F-13A75FABB529}"/>
              </a:ext>
            </a:extLst>
          </p:cNvPr>
          <p:cNvCxnSpPr>
            <a:cxnSpLocks/>
          </p:cNvCxnSpPr>
          <p:nvPr/>
        </p:nvCxnSpPr>
        <p:spPr>
          <a:xfrm>
            <a:off x="68398" y="1855181"/>
            <a:ext cx="90072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7364A9F5-3969-130B-D83B-9D142CD403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469243"/>
              </p:ext>
            </p:extLst>
          </p:nvPr>
        </p:nvGraphicFramePr>
        <p:xfrm>
          <a:off x="987425" y="790218"/>
          <a:ext cx="7170738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6" imgW="7170172" imgH="962948" progId="ChemDraw_x64.Document.6.0">
                  <p:embed/>
                </p:oleObj>
              </mc:Choice>
              <mc:Fallback>
                <p:oleObj name="CS ChemDraw 64-bit Drawing" r:id="rId6" imgW="7170172" imgH="962948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87425" y="790218"/>
                        <a:ext cx="7170738" cy="96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7">
            <a:extLst>
              <a:ext uri="{FF2B5EF4-FFF2-40B4-BE49-F238E27FC236}">
                <a16:creationId xmlns:a16="http://schemas.microsoft.com/office/drawing/2014/main" id="{D35AB93E-379E-4600-FCC4-8A5B03AD6C1C}"/>
              </a:ext>
            </a:extLst>
          </p:cNvPr>
          <p:cNvSpPr/>
          <p:nvPr/>
        </p:nvSpPr>
        <p:spPr>
          <a:xfrm>
            <a:off x="136022" y="1855181"/>
            <a:ext cx="9108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01013-F25F-AFEF-70FB-BC2C7610BF9B}"/>
              </a:ext>
            </a:extLst>
          </p:cNvPr>
          <p:cNvSpPr txBox="1">
            <a:spLocks/>
          </p:cNvSpPr>
          <p:nvPr/>
        </p:nvSpPr>
        <p:spPr>
          <a:xfrm>
            <a:off x="90031" y="6588952"/>
            <a:ext cx="1009096" cy="2690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7/18/2025</a:t>
            </a:r>
          </a:p>
        </p:txBody>
      </p:sp>
    </p:spTree>
    <p:extLst>
      <p:ext uri="{BB962C8B-B14F-4D97-AF65-F5344CB8AC3E}">
        <p14:creationId xmlns:p14="http://schemas.microsoft.com/office/powerpoint/2010/main" val="229973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483C6-C6D7-000E-0F15-7F5E708E7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214C2-3AF1-5473-9FED-C234FB8B48C0}"/>
              </a:ext>
            </a:extLst>
          </p:cNvPr>
          <p:cNvSpPr txBox="1">
            <a:spLocks/>
          </p:cNvSpPr>
          <p:nvPr/>
        </p:nvSpPr>
        <p:spPr>
          <a:xfrm>
            <a:off x="8803465" y="6588952"/>
            <a:ext cx="296694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A67A10-58D6-4763-AACD-EA60A257528B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FA8F7-95E5-CE84-201B-B543C667A7C3}"/>
              </a:ext>
            </a:extLst>
          </p:cNvPr>
          <p:cNvSpPr txBox="1">
            <a:spLocks/>
          </p:cNvSpPr>
          <p:nvPr/>
        </p:nvSpPr>
        <p:spPr>
          <a:xfrm>
            <a:off x="685800" y="87683"/>
            <a:ext cx="7772400" cy="394569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(+)-JRT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146D88C-9F46-60E4-50A7-BF039FEED0EB}"/>
              </a:ext>
            </a:extLst>
          </p:cNvPr>
          <p:cNvSpPr txBox="1">
            <a:spLocks/>
          </p:cNvSpPr>
          <p:nvPr/>
        </p:nvSpPr>
        <p:spPr>
          <a:xfrm>
            <a:off x="3028950" y="6588952"/>
            <a:ext cx="308610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Artem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Lykov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8">
            <a:extLst>
              <a:ext uri="{FF2B5EF4-FFF2-40B4-BE49-F238E27FC236}">
                <a16:creationId xmlns:a16="http://schemas.microsoft.com/office/drawing/2014/main" id="{024EAFAC-9B95-6E15-231F-AFD496A405B3}"/>
              </a:ext>
            </a:extLst>
          </p:cNvPr>
          <p:cNvSpPr/>
          <p:nvPr/>
        </p:nvSpPr>
        <p:spPr>
          <a:xfrm>
            <a:off x="0" y="6319079"/>
            <a:ext cx="520978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Olson, D. E. </a:t>
            </a:r>
            <a:r>
              <a:rPr lang="en-US" sz="800" i="1" dirty="0"/>
              <a:t>Proc. Natl. Acad. Sci.</a:t>
            </a:r>
            <a:r>
              <a:rPr lang="en-US" sz="800" dirty="0"/>
              <a:t> </a:t>
            </a:r>
            <a:r>
              <a:rPr lang="en-US" sz="800" b="1" dirty="0"/>
              <a:t>2025</a:t>
            </a:r>
            <a:r>
              <a:rPr lang="en-US" sz="800" dirty="0"/>
              <a:t>, </a:t>
            </a:r>
            <a:r>
              <a:rPr lang="en-US" sz="800" i="1" dirty="0"/>
              <a:t>122</a:t>
            </a:r>
            <a:r>
              <a:rPr lang="en-US" sz="800" dirty="0"/>
              <a:t> (16). </a:t>
            </a:r>
            <a:r>
              <a:rPr lang="en-US" sz="800" dirty="0">
                <a:hlinkClick r:id="rId2"/>
              </a:rPr>
              <a:t>https://doi.org/10.1073/pnas.2416106122</a:t>
            </a:r>
            <a:r>
              <a:rPr lang="en-US" sz="800" dirty="0"/>
              <a:t>.</a:t>
            </a:r>
            <a:endParaRPr lang="en-US" sz="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DBA8A450-7F5F-52B2-FD52-ADF31A079C4D}"/>
              </a:ext>
            </a:extLst>
          </p:cNvPr>
          <p:cNvSpPr/>
          <p:nvPr/>
        </p:nvSpPr>
        <p:spPr>
          <a:xfrm>
            <a:off x="136022" y="553685"/>
            <a:ext cx="1366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Biological tests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D160B0-DC65-60A8-EDA5-523FE74B0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13" y="1003026"/>
            <a:ext cx="1961142" cy="2160321"/>
          </a:xfrm>
          <a:prstGeom prst="rect">
            <a:avLst/>
          </a:pr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BDC44271-6A44-D892-0DF8-5269129130FF}"/>
              </a:ext>
            </a:extLst>
          </p:cNvPr>
          <p:cNvSpPr/>
          <p:nvPr/>
        </p:nvSpPr>
        <p:spPr>
          <a:xfrm>
            <a:off x="325682" y="3217776"/>
            <a:ext cx="2947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Radioligand binding (RLB) profiles showed that 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(+)-JRT 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highly selective for serotonin receptors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4B35B50-74CC-3548-1F7C-978F5AC2B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68" y="3790294"/>
            <a:ext cx="8803465" cy="2124641"/>
          </a:xfrm>
          <a:prstGeom prst="rect">
            <a:avLst/>
          </a:prstGeom>
        </p:spPr>
      </p:pic>
      <p:sp>
        <p:nvSpPr>
          <p:cNvPr id="20" name="Rectangle 6">
            <a:extLst>
              <a:ext uri="{FF2B5EF4-FFF2-40B4-BE49-F238E27FC236}">
                <a16:creationId xmlns:a16="http://schemas.microsoft.com/office/drawing/2014/main" id="{F881899F-0F7E-7A5B-F0B8-A0AE61847F87}"/>
              </a:ext>
            </a:extLst>
          </p:cNvPr>
          <p:cNvSpPr/>
          <p:nvPr/>
        </p:nvSpPr>
        <p:spPr>
          <a:xfrm>
            <a:off x="1317003" y="6087344"/>
            <a:ext cx="64095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(+)-JRT 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promotes structural plasticity in vitro and in vivo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E0A647A-A1D7-B2F8-2E85-894C2E14A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486" y="1003026"/>
            <a:ext cx="4375238" cy="2178128"/>
          </a:xfrm>
          <a:prstGeom prst="rect">
            <a:avLst/>
          </a:prstGeom>
        </p:spPr>
      </p:pic>
      <p:sp>
        <p:nvSpPr>
          <p:cNvPr id="24" name="Rectangle 6">
            <a:extLst>
              <a:ext uri="{FF2B5EF4-FFF2-40B4-BE49-F238E27FC236}">
                <a16:creationId xmlns:a16="http://schemas.microsoft.com/office/drawing/2014/main" id="{E93CE0D7-D52D-B62D-176A-85707C9C2198}"/>
              </a:ext>
            </a:extLst>
          </p:cNvPr>
          <p:cNvSpPr/>
          <p:nvPr/>
        </p:nvSpPr>
        <p:spPr>
          <a:xfrm>
            <a:off x="4152587" y="3217776"/>
            <a:ext cx="43571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Head-twitch response (HTR) showed that </a:t>
            </a: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(+)-JRT 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exacerbate hallucinogen-like activity in vivo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(maybe)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C7881-BF03-9C2A-0E33-4EF49B54508E}"/>
              </a:ext>
            </a:extLst>
          </p:cNvPr>
          <p:cNvSpPr txBox="1">
            <a:spLocks/>
          </p:cNvSpPr>
          <p:nvPr/>
        </p:nvSpPr>
        <p:spPr>
          <a:xfrm>
            <a:off x="90031" y="6588952"/>
            <a:ext cx="1009096" cy="2690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7/18/2025</a:t>
            </a:r>
          </a:p>
        </p:txBody>
      </p:sp>
    </p:spTree>
    <p:extLst>
      <p:ext uri="{BB962C8B-B14F-4D97-AF65-F5344CB8AC3E}">
        <p14:creationId xmlns:p14="http://schemas.microsoft.com/office/powerpoint/2010/main" val="2247589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244</Words>
  <Application>Microsoft Office PowerPoint</Application>
  <PresentationFormat>Лист Letter (8,5x11")</PresentationFormat>
  <Paragraphs>31</Paragraphs>
  <Slides>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Office Theme</vt:lpstr>
      <vt:lpstr>CS ChemDraw 64-bit Drawing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Sarlah</dc:creator>
  <cp:lastModifiedBy>Dell</cp:lastModifiedBy>
  <cp:revision>20</cp:revision>
  <dcterms:created xsi:type="dcterms:W3CDTF">2020-04-26T00:19:14Z</dcterms:created>
  <dcterms:modified xsi:type="dcterms:W3CDTF">2025-07-23T02:42:58Z</dcterms:modified>
</cp:coreProperties>
</file>