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2126" autoAdjust="0"/>
  </p:normalViewPr>
  <p:slideViewPr>
    <p:cSldViewPr snapToGrid="0">
      <p:cViewPr varScale="1">
        <p:scale>
          <a:sx n="88" d="100"/>
          <a:sy n="88" d="100"/>
        </p:scale>
        <p:origin x="12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25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3F3D5-14E0-4A53-B0AD-34CDF36E9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3573A-F520-4238-8232-49E061F31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3F29-0886-4938-B421-98CBA73226E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B4049-44CC-42D8-B919-69F6A976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B265-A0D7-413F-BB46-42952B5B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B3E0-1670-48DC-A7D3-BCCC7CB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1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79EA-8E46-4029-B6AE-051970A8DEE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1-0DBE-4166-ABE6-ED38A45C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noPro-Regular"/>
              </a:rPr>
              <a:t>simulated moving bed (SMB) separation</a:t>
            </a:r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lahgroup.com/drug-of-the-week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arlahgroup.com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9D936D82-4769-4E7B-89D2-21646681F2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5" y="15529"/>
            <a:ext cx="1134109" cy="52124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336DD-1D7E-4020-B98D-739AB2CCDC5D}"/>
              </a:ext>
            </a:extLst>
          </p:cNvPr>
          <p:cNvCxnSpPr>
            <a:cxnSpLocks/>
          </p:cNvCxnSpPr>
          <p:nvPr userDrawn="1"/>
        </p:nvCxnSpPr>
        <p:spPr>
          <a:xfrm>
            <a:off x="32307" y="6570418"/>
            <a:ext cx="9067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0AE2D-DA02-4C68-B103-13CAD629554D}"/>
              </a:ext>
            </a:extLst>
          </p:cNvPr>
          <p:cNvGrpSpPr/>
          <p:nvPr userDrawn="1"/>
        </p:nvGrpSpPr>
        <p:grpSpPr>
          <a:xfrm>
            <a:off x="34212" y="482252"/>
            <a:ext cx="9065947" cy="0"/>
            <a:chOff x="-81993" y="482252"/>
            <a:chExt cx="9065947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4FB455-9279-477E-A4BF-F742922B86A1}"/>
                </a:ext>
              </a:extLst>
            </p:cNvPr>
            <p:cNvCxnSpPr>
              <a:cxnSpLocks/>
            </p:cNvCxnSpPr>
            <p:nvPr/>
          </p:nvCxnSpPr>
          <p:spPr>
            <a:xfrm>
              <a:off x="908685" y="482252"/>
              <a:ext cx="8075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1727EF-5029-4486-AC0A-D90C3F2F2DFE}"/>
                </a:ext>
              </a:extLst>
            </p:cNvPr>
            <p:cNvCxnSpPr>
              <a:cxnSpLocks/>
            </p:cNvCxnSpPr>
            <p:nvPr/>
          </p:nvCxnSpPr>
          <p:spPr>
            <a:xfrm>
              <a:off x="-81993" y="482252"/>
              <a:ext cx="3486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36EE350-1789-4A00-9A59-34B4353A9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17615"/>
          <a:stretch/>
        </p:blipFill>
        <p:spPr>
          <a:xfrm>
            <a:off x="8219971" y="27125"/>
            <a:ext cx="911503" cy="4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05/09/2025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81018" y="0"/>
            <a:ext cx="57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AZD5991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3356" y="511181"/>
            <a:ext cx="48612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Myeloid cell leukemia-1 (Mcl1) is a member of the Bcl2 family of proteins that promotes cell survival by preventing induction of apoptosis in many cancers.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macrocyclic molecule AZD5991 shows high selectivity and affinity for Mcl-1. Studies demonstrated that only the (R</a:t>
            </a:r>
            <a:r>
              <a:rPr lang="en-US" altLang="zh-CN" sz="1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)-enantiomer was observed to bind to Mcl-1.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AZD5991 induces rapid apoptosis in cancer cells by activating the Bak-dependent mitochondrial apoptotic pathway. It shows potent antitumor activity in vivo with complete tumor regression in several models of multiple myeloma and acute myeloid leukemia. 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3260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Commun.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5341.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2620418"/>
            <a:ext cx="9144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6BAAEB-BA3E-472C-A4F7-EA0976134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38733"/>
              </p:ext>
            </p:extLst>
          </p:nvPr>
        </p:nvGraphicFramePr>
        <p:xfrm>
          <a:off x="93708" y="571682"/>
          <a:ext cx="1604963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1604679" imgH="1915562" progId="ChemDraw_x64.Document.6.0">
                  <p:embed/>
                </p:oleObj>
              </mc:Choice>
              <mc:Fallback>
                <p:oleObj name="CS ChemDraw 64-bit Drawing" r:id="rId3" imgW="1604679" imgH="191556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08" y="571682"/>
                        <a:ext cx="1604963" cy="191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14DF1BB-2387-963E-B576-C82B86DD6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171" y="608918"/>
            <a:ext cx="2355978" cy="190785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1D94C3-95D4-9C2C-599B-86BFE0C42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25458"/>
              </p:ext>
            </p:extLst>
          </p:nvPr>
        </p:nvGraphicFramePr>
        <p:xfrm>
          <a:off x="322263" y="2744788"/>
          <a:ext cx="8462962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8462732" imgH="3616346" progId="ChemDraw_x64.Document.6.0">
                  <p:embed/>
                </p:oleObj>
              </mc:Choice>
              <mc:Fallback>
                <p:oleObj name="CS ChemDraw 64-bit Drawing" r:id="rId6" imgW="8462732" imgH="3616346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2263" y="2744788"/>
                        <a:ext cx="8462962" cy="361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5BA6CB-1069-67CA-6E17-5935A7BC8718}"/>
              </a:ext>
            </a:extLst>
          </p:cNvPr>
          <p:cNvSpPr txBox="1"/>
          <p:nvPr/>
        </p:nvSpPr>
        <p:spPr>
          <a:xfrm>
            <a:off x="0" y="2621280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Discovery Route</a:t>
            </a:r>
          </a:p>
        </p:txBody>
      </p:sp>
    </p:spTree>
    <p:extLst>
      <p:ext uri="{BB962C8B-B14F-4D97-AF65-F5344CB8AC3E}">
        <p14:creationId xmlns:p14="http://schemas.microsoft.com/office/powerpoint/2010/main" val="5431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0" y="6588952"/>
            <a:ext cx="981387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05/09/2025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33476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Org. Process Res. Dev.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en-US" altLang="zh-CN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29,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804.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1018" y="0"/>
            <a:ext cx="57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AZD5991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2359161"/>
            <a:ext cx="9144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5F91530-8AB6-3B70-882D-5FE96CD65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68410"/>
              </p:ext>
            </p:extLst>
          </p:nvPr>
        </p:nvGraphicFramePr>
        <p:xfrm>
          <a:off x="306388" y="547688"/>
          <a:ext cx="853281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8532704" imgH="1772235" progId="ChemDraw_x64.Document.6.0">
                  <p:embed/>
                </p:oleObj>
              </mc:Choice>
              <mc:Fallback>
                <p:oleObj name="CS ChemDraw 64-bit Drawing" r:id="rId3" imgW="8532704" imgH="1772235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88" y="547688"/>
                        <a:ext cx="8532812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F0A1FBA-B16C-EA41-142A-14DA67CD5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233453"/>
              </p:ext>
            </p:extLst>
          </p:nvPr>
        </p:nvGraphicFramePr>
        <p:xfrm>
          <a:off x="397466" y="2592797"/>
          <a:ext cx="8505825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5" imgW="8505563" imgH="3796249" progId="ChemDraw_x64.Document.6.0">
                  <p:embed/>
                </p:oleObj>
              </mc:Choice>
              <mc:Fallback>
                <p:oleObj name="CS ChemDraw 64-bit Drawing" r:id="rId5" imgW="8505563" imgH="379624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466" y="2592797"/>
                        <a:ext cx="8505825" cy="379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5973EE-E229-A455-4044-2CE16BB397A6}"/>
              </a:ext>
            </a:extLst>
          </p:cNvPr>
          <p:cNvSpPr txBox="1"/>
          <p:nvPr/>
        </p:nvSpPr>
        <p:spPr>
          <a:xfrm>
            <a:off x="0" y="2360023"/>
            <a:ext cx="2069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10-grams-scale Synthesis</a:t>
            </a:r>
          </a:p>
        </p:txBody>
      </p:sp>
    </p:spTree>
    <p:extLst>
      <p:ext uri="{BB962C8B-B14F-4D97-AF65-F5344CB8AC3E}">
        <p14:creationId xmlns:p14="http://schemas.microsoft.com/office/powerpoint/2010/main" val="22997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140</Words>
  <Application>Microsoft Office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ArnoPro-Regular</vt:lpstr>
      <vt:lpstr>Calibri</vt:lpstr>
      <vt:lpstr>Office Theme</vt:lpstr>
      <vt:lpstr>CS ChemDraw 64-bit Drawing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Sarlah</dc:creator>
  <cp:lastModifiedBy>Yang Cheng</cp:lastModifiedBy>
  <cp:revision>41</cp:revision>
  <dcterms:created xsi:type="dcterms:W3CDTF">2020-04-26T00:19:14Z</dcterms:created>
  <dcterms:modified xsi:type="dcterms:W3CDTF">2025-05-09T19:25:01Z</dcterms:modified>
</cp:coreProperties>
</file>